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7.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8.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9.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0.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3.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4.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5.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2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7.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60" r:id="rId2"/>
    <p:sldId id="257" r:id="rId3"/>
    <p:sldId id="259" r:id="rId4"/>
    <p:sldId id="313" r:id="rId5"/>
    <p:sldId id="263" r:id="rId6"/>
    <p:sldId id="287" r:id="rId7"/>
    <p:sldId id="288" r:id="rId8"/>
    <p:sldId id="269" r:id="rId9"/>
    <p:sldId id="270" r:id="rId10"/>
    <p:sldId id="289" r:id="rId11"/>
    <p:sldId id="290" r:id="rId12"/>
    <p:sldId id="291" r:id="rId13"/>
    <p:sldId id="271" r:id="rId14"/>
    <p:sldId id="292" r:id="rId15"/>
    <p:sldId id="293" r:id="rId16"/>
    <p:sldId id="273" r:id="rId17"/>
    <p:sldId id="274" r:id="rId18"/>
    <p:sldId id="294" r:id="rId19"/>
    <p:sldId id="295" r:id="rId20"/>
    <p:sldId id="275" r:id="rId21"/>
    <p:sldId id="296" r:id="rId22"/>
    <p:sldId id="297" r:id="rId23"/>
    <p:sldId id="298" r:id="rId24"/>
    <p:sldId id="299" r:id="rId25"/>
    <p:sldId id="300" r:id="rId26"/>
    <p:sldId id="277" r:id="rId27"/>
    <p:sldId id="301" r:id="rId28"/>
    <p:sldId id="302" r:id="rId29"/>
    <p:sldId id="314" r:id="rId30"/>
    <p:sldId id="279" r:id="rId31"/>
    <p:sldId id="308" r:id="rId32"/>
    <p:sldId id="303" r:id="rId33"/>
    <p:sldId id="309" r:id="rId34"/>
    <p:sldId id="310" r:id="rId35"/>
    <p:sldId id="311" r:id="rId36"/>
    <p:sldId id="281" r:id="rId37"/>
    <p:sldId id="304" r:id="rId38"/>
    <p:sldId id="315" r:id="rId39"/>
    <p:sldId id="265" r:id="rId40"/>
  </p:sldIdLst>
  <p:sldSz cx="18288000" cy="10288588"/>
  <p:notesSz cx="6858000" cy="9144000"/>
  <p:custDataLst>
    <p:tags r:id="rId43"/>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3186" userDrawn="1">
          <p15:clr>
            <a:srgbClr val="A4A3A4"/>
          </p15:clr>
        </p15:guide>
        <p15:guide id="2" pos="57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63"/>
    <a:srgbClr val="3D6499"/>
    <a:srgbClr val="F5E871"/>
    <a:srgbClr val="5AB886"/>
    <a:srgbClr val="C5E7A4"/>
    <a:srgbClr val="4A668D"/>
    <a:srgbClr val="68AB88"/>
    <a:srgbClr val="C5E0AB"/>
    <a:srgbClr val="DCEAF6"/>
    <a:srgbClr val="FCF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p:restoredTop sz="94660"/>
  </p:normalViewPr>
  <p:slideViewPr>
    <p:cSldViewPr snapToGrid="0" showGuides="1">
      <p:cViewPr>
        <p:scale>
          <a:sx n="73" d="100"/>
          <a:sy n="73" d="100"/>
        </p:scale>
        <p:origin x="84" y="36"/>
      </p:cViewPr>
      <p:guideLst>
        <p:guide orient="horz" pos="3186"/>
        <p:guide pos="5759"/>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2023/12/27</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9143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6975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074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0013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81347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5710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653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9106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9044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0170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7419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179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767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605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530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2300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2518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826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882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9300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680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85628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2618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819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90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98200" y="1371840"/>
            <a:ext cx="14698800" cy="3856274"/>
          </a:xfrm>
        </p:spPr>
        <p:txBody>
          <a:bodyPr lIns="90000" tIns="46800" rIns="90000" bIns="46800" anchor="b" anchorCtr="0">
            <a:normAutofit/>
          </a:bodyPr>
          <a:lstStyle>
            <a:lvl1pPr algn="ctr">
              <a:defRPr sz="9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798200" y="5341534"/>
            <a:ext cx="14698800" cy="2208986"/>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8035" indent="0" algn="ctr">
              <a:buNone/>
              <a:defRPr sz="2400"/>
            </a:lvl4pPr>
            <a:lvl5pPr marL="2743835" indent="0" algn="ctr">
              <a:buNone/>
              <a:defRPr sz="2400"/>
            </a:lvl5pPr>
            <a:lvl6pPr marL="3429635" indent="0" algn="ctr">
              <a:buNone/>
              <a:defRPr sz="2400"/>
            </a:lvl6pPr>
            <a:lvl7pPr marL="4115435" indent="0" algn="ctr">
              <a:buNone/>
              <a:defRPr sz="2400"/>
            </a:lvl7pPr>
            <a:lvl8pPr marL="4801235" indent="0" algn="ctr">
              <a:buNone/>
              <a:defRPr sz="2400"/>
            </a:lvl8pPr>
            <a:lvl9pPr marL="5487670" indent="0" algn="ctr">
              <a:buNone/>
              <a:defRPr sz="24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912600" y="1161203"/>
            <a:ext cx="16459200" cy="8225639"/>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98200" y="3726652"/>
            <a:ext cx="14698800" cy="1528467"/>
          </a:xfrm>
        </p:spPr>
        <p:txBody>
          <a:bodyPr vert="horz" lIns="90000" tIns="46800" rIns="90000" bIns="46800" rtlCol="0" anchor="t" anchorCtr="0">
            <a:normAutofit/>
          </a:bodyPr>
          <a:lstStyle>
            <a:lvl1pPr algn="ctr">
              <a:defRPr sz="9000"/>
            </a:lvl1pPr>
          </a:lstStyle>
          <a:p>
            <a:pPr lvl="0" fontAlgn="auto"/>
            <a:r>
              <a:rPr lang="zh-CN" altLang="en-US" strike="noStrike" noProof="1"/>
              <a:t>单击此处编辑标题</a:t>
            </a:r>
          </a:p>
        </p:txBody>
      </p:sp>
      <p:sp>
        <p:nvSpPr>
          <p:cNvPr id="7" name="文本占位符 6"/>
          <p:cNvSpPr>
            <a:spLocks noGrp="1"/>
          </p:cNvSpPr>
          <p:nvPr>
            <p:ph type="body" sz="quarter" idx="13"/>
          </p:nvPr>
        </p:nvSpPr>
        <p:spPr>
          <a:xfrm>
            <a:off x="1798200" y="5341534"/>
            <a:ext cx="14698800" cy="707524"/>
          </a:xfrm>
        </p:spPr>
        <p:txBody>
          <a:bodyPr lIns="90000" tIns="46800" rIns="90000" bIns="46800">
            <a:normAutofit/>
          </a:bodyPr>
          <a:lstStyle>
            <a:lvl1pPr algn="ctr">
              <a:lnSpc>
                <a:spcPct val="110000"/>
              </a:lnSpc>
              <a:buNone/>
              <a:defRPr sz="3600" spc="200"/>
            </a:lvl1pPr>
          </a:lstStyle>
          <a:p>
            <a:pPr lvl="0" fontAlgn="auto"/>
            <a:r>
              <a:rPr lang="zh-CN" altLang="en-US" strike="noStrike" noProof="1"/>
              <a:t>单击此处编辑母版文本样式</a:t>
            </a:r>
          </a:p>
        </p:txBody>
      </p:sp>
      <p:sp>
        <p:nvSpPr>
          <p:cNvPr id="3" name="日期占位符 2"/>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4" name="页脚占位符 3"/>
          <p:cNvSpPr>
            <a:spLocks noGrp="1"/>
          </p:cNvSpPr>
          <p:nvPr>
            <p:ph type="ftr" sz="quarter" idx="15"/>
          </p:nvPr>
        </p:nvSpPr>
        <p:spPr/>
        <p:txBody>
          <a:bodyPr/>
          <a:lstStyle/>
          <a:p>
            <a:pPr fontAlgn="auto"/>
            <a:endParaRPr lang="zh-CN" altLang="en-US" strike="noStrike" noProof="1"/>
          </a:p>
        </p:txBody>
      </p:sp>
      <p:sp>
        <p:nvSpPr>
          <p:cNvPr id="5" name="灯片编号占位符 4"/>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idx="1"/>
          </p:nvPr>
        </p:nvSpPr>
        <p:spPr>
          <a:xfrm>
            <a:off x="912600" y="2235991"/>
            <a:ext cx="16453800" cy="7140049"/>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6200" y="5773610"/>
            <a:ext cx="11653200" cy="1150401"/>
          </a:xfrm>
        </p:spPr>
        <p:txBody>
          <a:bodyPr lIns="90000" tIns="46800" rIns="90000" bIns="46800" anchor="b" anchorCtr="0">
            <a:normAutofit/>
          </a:bodyPr>
          <a:lstStyle>
            <a:lvl1pPr>
              <a:defRPr sz="6600"/>
            </a:lvl1pPr>
          </a:lstStyle>
          <a:p>
            <a:pPr fontAlgn="auto"/>
            <a:r>
              <a:rPr lang="zh-CN" altLang="en-US" strike="noStrike" noProof="1"/>
              <a:t>单击此处编辑标题</a:t>
            </a:r>
          </a:p>
        </p:txBody>
      </p:sp>
      <p:sp>
        <p:nvSpPr>
          <p:cNvPr id="3" name="文本占位符 2"/>
          <p:cNvSpPr>
            <a:spLocks noGrp="1"/>
          </p:cNvSpPr>
          <p:nvPr>
            <p:ph type="body" idx="1" hasCustomPrompt="1"/>
          </p:nvPr>
        </p:nvSpPr>
        <p:spPr>
          <a:xfrm>
            <a:off x="2986200" y="6924011"/>
            <a:ext cx="11653200" cy="1301628"/>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8035" indent="0">
              <a:buNone/>
              <a:defRPr sz="2400">
                <a:solidFill>
                  <a:schemeClr val="tx1">
                    <a:tint val="75000"/>
                  </a:schemeClr>
                </a:solidFill>
              </a:defRPr>
            </a:lvl4pPr>
            <a:lvl5pPr marL="2743835" indent="0">
              <a:buNone/>
              <a:defRPr sz="2400">
                <a:solidFill>
                  <a:schemeClr val="tx1">
                    <a:tint val="75000"/>
                  </a:schemeClr>
                </a:solidFill>
              </a:defRPr>
            </a:lvl5pPr>
            <a:lvl6pPr marL="3429635" indent="0">
              <a:buNone/>
              <a:defRPr sz="2400">
                <a:solidFill>
                  <a:schemeClr val="tx1">
                    <a:tint val="75000"/>
                  </a:schemeClr>
                </a:solidFill>
              </a:defRPr>
            </a:lvl6pPr>
            <a:lvl7pPr marL="4115435" indent="0">
              <a:buNone/>
              <a:defRPr sz="2400">
                <a:solidFill>
                  <a:schemeClr val="tx1">
                    <a:tint val="75000"/>
                  </a:schemeClr>
                </a:solidFill>
              </a:defRPr>
            </a:lvl7pPr>
            <a:lvl8pPr marL="4801235" indent="0">
              <a:buNone/>
              <a:defRPr sz="2400">
                <a:solidFill>
                  <a:schemeClr val="tx1">
                    <a:tint val="75000"/>
                  </a:schemeClr>
                </a:solidFill>
              </a:defRPr>
            </a:lvl8pPr>
            <a:lvl9pPr marL="5487670" indent="0">
              <a:buNone/>
              <a:defRPr sz="2400">
                <a:solidFill>
                  <a:schemeClr val="tx1">
                    <a:tint val="75000"/>
                  </a:schemeClr>
                </a:solidFill>
              </a:defRPr>
            </a:lvl9pPr>
          </a:lstStyle>
          <a:p>
            <a:pPr lvl="0" fontAlgn="auto"/>
            <a:r>
              <a:rPr lang="zh-CN" altLang="en-US" strike="noStrike" noProof="1"/>
              <a:t>单击此处编辑文本</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sz="half" idx="1"/>
          </p:nvPr>
        </p:nvSpPr>
        <p:spPr>
          <a:xfrm>
            <a:off x="912600" y="2252194"/>
            <a:ext cx="7765200" cy="7123846"/>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9617400" y="2252194"/>
            <a:ext cx="7765200" cy="7123846"/>
          </a:xfrm>
        </p:spPr>
        <p:txBody>
          <a:bodyPr lIns="90000" tIns="46800" rIns="90000" bIns="4680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912600" y="2144175"/>
            <a:ext cx="8013600" cy="5725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912600"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9353625" y="2132967"/>
            <a:ext cx="8013600" cy="5725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6" name="内容占位符 5"/>
          <p:cNvSpPr>
            <a:spLocks noGrp="1"/>
          </p:cNvSpPr>
          <p:nvPr>
            <p:ph sz="quarter" idx="4"/>
          </p:nvPr>
        </p:nvSpPr>
        <p:spPr>
          <a:xfrm>
            <a:off x="9353625"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12600" y="2333208"/>
            <a:ext cx="7849616" cy="6913209"/>
          </a:xfrm>
        </p:spPr>
        <p:txBody>
          <a:bodyPr vert="horz" lIns="90000" tIns="46800" rIns="90000" bIns="46800" rtlCol="0">
            <a:normAutofit/>
          </a:bodyPr>
          <a:lstStyle>
            <a:lvl1pPr>
              <a:buNone/>
              <a:defRPr sz="2400"/>
            </a:lvl1pPr>
          </a:lstStyle>
          <a:p>
            <a:pPr lvl="0" fontAlgn="auto"/>
            <a:endParaRPr lang="zh-CN" altLang="en-US" strike="noStrike" noProof="1"/>
          </a:p>
        </p:txBody>
      </p:sp>
      <p:sp>
        <p:nvSpPr>
          <p:cNvPr id="4" name="文本占位符 3"/>
          <p:cNvSpPr>
            <a:spLocks noGrp="1"/>
          </p:cNvSpPr>
          <p:nvPr>
            <p:ph type="body" sz="half" idx="2"/>
          </p:nvPr>
        </p:nvSpPr>
        <p:spPr>
          <a:xfrm>
            <a:off x="9525600" y="2333208"/>
            <a:ext cx="7840800" cy="6913209"/>
          </a:xfrm>
        </p:spPr>
        <p:txBody>
          <a:bodyPr vert="horz" lIns="90000" tIns="46800" rIns="90000" bIns="46800" rtlCol="0">
            <a:normAutofit/>
          </a:bodyPr>
          <a:lstStyle>
            <a:lvl1pPr>
              <a:buNone/>
              <a:defRPr sz="2400"/>
            </a:lvl1pPr>
          </a:lstStyle>
          <a:p>
            <a:pPr lvl="0" fontAlgn="auto"/>
            <a:r>
              <a:rPr lang="zh-CN" altLang="en-US" strike="noStrike" noProof="1"/>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5352200" y="1371840"/>
            <a:ext cx="1566000" cy="7545120"/>
          </a:xfrm>
        </p:spPr>
        <p:txBody>
          <a:bodyPr vert="eaVert" lIns="90000" tIns="46800" rIns="90000" bIns="46800" rtlCol="0" anchor="ctr" anchorCtr="0">
            <a:normAutofit/>
          </a:bodyPr>
          <a:lstStyle>
            <a:lvl1pPr>
              <a:buNone/>
              <a:defRPr sz="4200"/>
            </a:lvl1pPr>
          </a:lstStyle>
          <a:p>
            <a:pPr lvl="0" fontAlgn="auto"/>
            <a:r>
              <a:rPr lang="zh-CN" altLang="en-US" strike="noStrike" noProof="1"/>
              <a:t>单击此处编辑标题</a:t>
            </a:r>
          </a:p>
        </p:txBody>
      </p:sp>
      <p:sp>
        <p:nvSpPr>
          <p:cNvPr id="3" name="竖排文字占位符 2"/>
          <p:cNvSpPr>
            <a:spLocks noGrp="1"/>
          </p:cNvSpPr>
          <p:nvPr>
            <p:ph type="body" orient="vert" idx="1"/>
          </p:nvPr>
        </p:nvSpPr>
        <p:spPr>
          <a:xfrm>
            <a:off x="1371600" y="1371840"/>
            <a:ext cx="13753800" cy="754512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935" indent="-342900">
              <a:defRPr spc="300"/>
            </a:lvl4pPr>
            <a:lvl5pPr marL="3086735" indent="-342900">
              <a:defRPr spc="3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alphaModFix amt="60000"/>
          </a:blip>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912020" y="912179"/>
            <a:ext cx="16454438" cy="1059841"/>
          </a:xfrm>
          <a:prstGeom prst="rect">
            <a:avLst/>
          </a:prstGeom>
          <a:noFill/>
          <a:ln w="9525">
            <a:noFill/>
          </a:ln>
        </p:spPr>
        <p:txBody>
          <a:bodyPr vert="horz" lIns="90170" tIns="46990" rIns="90170" bIns="46990" anchor="ctr" anchorCtr="0"/>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912020" y="2236386"/>
            <a:ext cx="16454438" cy="7140236"/>
          </a:xfrm>
          <a:prstGeom prst="rect">
            <a:avLst/>
          </a:prstGeom>
          <a:noFill/>
          <a:ln w="9525">
            <a:noFill/>
          </a:ln>
        </p:spPr>
        <p:txBody>
          <a:bodyPr vert="horz"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919163" y="9474270"/>
            <a:ext cx="4048125" cy="473952"/>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t>2023/12/27</a:t>
            </a:fld>
            <a:endParaRPr lang="zh-CN" altLang="en-US" strike="noStrike" noProof="1"/>
          </a:p>
        </p:txBody>
      </p:sp>
      <p:sp>
        <p:nvSpPr>
          <p:cNvPr id="5" name="页脚占位符 4"/>
          <p:cNvSpPr>
            <a:spLocks noGrp="1"/>
          </p:cNvSpPr>
          <p:nvPr>
            <p:ph type="ftr" sz="quarter" idx="3"/>
            <p:custDataLst>
              <p:tags r:id="rId16"/>
            </p:custDataLst>
          </p:nvPr>
        </p:nvSpPr>
        <p:spPr>
          <a:xfrm>
            <a:off x="6174582" y="9474270"/>
            <a:ext cx="5938838" cy="473952"/>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7"/>
            </p:custDataLst>
          </p:nvPr>
        </p:nvSpPr>
        <p:spPr>
          <a:xfrm>
            <a:off x="13315950" y="9474270"/>
            <a:ext cx="4050507" cy="473952"/>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735"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25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83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41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3057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8035" algn="l" defTabSz="1371600" rtl="0" eaLnBrk="1" latinLnBrk="0" hangingPunct="1">
        <a:defRPr sz="2700" kern="1200">
          <a:solidFill>
            <a:schemeClr val="tx1"/>
          </a:solidFill>
          <a:latin typeface="+mn-lt"/>
          <a:ea typeface="+mn-ea"/>
          <a:cs typeface="+mn-cs"/>
        </a:defRPr>
      </a:lvl4pPr>
      <a:lvl5pPr marL="2743835" algn="l" defTabSz="1371600" rtl="0" eaLnBrk="1" latinLnBrk="0" hangingPunct="1">
        <a:defRPr sz="2700" kern="1200">
          <a:solidFill>
            <a:schemeClr val="tx1"/>
          </a:solidFill>
          <a:latin typeface="+mn-lt"/>
          <a:ea typeface="+mn-ea"/>
          <a:cs typeface="+mn-cs"/>
        </a:defRPr>
      </a:lvl5pPr>
      <a:lvl6pPr marL="3429635" algn="l" defTabSz="1371600" rtl="0" eaLnBrk="1" latinLnBrk="0" hangingPunct="1">
        <a:defRPr sz="2700" kern="1200">
          <a:solidFill>
            <a:schemeClr val="tx1"/>
          </a:solidFill>
          <a:latin typeface="+mn-lt"/>
          <a:ea typeface="+mn-ea"/>
          <a:cs typeface="+mn-cs"/>
        </a:defRPr>
      </a:lvl6pPr>
      <a:lvl7pPr marL="4115435" algn="l" defTabSz="1371600" rtl="0" eaLnBrk="1" latinLnBrk="0" hangingPunct="1">
        <a:defRPr sz="2700" kern="1200">
          <a:solidFill>
            <a:schemeClr val="tx1"/>
          </a:solidFill>
          <a:latin typeface="+mn-lt"/>
          <a:ea typeface="+mn-ea"/>
          <a:cs typeface="+mn-cs"/>
        </a:defRPr>
      </a:lvl7pPr>
      <a:lvl8pPr marL="4801235" algn="l" defTabSz="1371600" rtl="0" eaLnBrk="1" latinLnBrk="0" hangingPunct="1">
        <a:defRPr sz="2700" kern="1200">
          <a:solidFill>
            <a:schemeClr val="tx1"/>
          </a:solidFill>
          <a:latin typeface="+mn-lt"/>
          <a:ea typeface="+mn-ea"/>
          <a:cs typeface="+mn-cs"/>
        </a:defRPr>
      </a:lvl8pPr>
      <a:lvl9pPr marL="548767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1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6.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png"/><Relationship Id="rId5" Type="http://schemas.openxmlformats.org/officeDocument/2006/relationships/tags" Target="../tags/tag57.xml"/><Relationship Id="rId10" Type="http://schemas.openxmlformats.org/officeDocument/2006/relationships/notesSlide" Target="../notesSlides/notesSlide6.xml"/><Relationship Id="rId4" Type="http://schemas.openxmlformats.org/officeDocument/2006/relationships/tags" Target="../tags/tag56.xml"/><Relationship Id="rId9" Type="http://schemas.openxmlformats.org/officeDocument/2006/relationships/slideLayout" Target="../slideLayouts/slideLayout7.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6.png"/><Relationship Id="rId5" Type="http://schemas.openxmlformats.org/officeDocument/2006/relationships/tags" Target="../tags/tag65.xml"/><Relationship Id="rId10" Type="http://schemas.openxmlformats.org/officeDocument/2006/relationships/image" Target="../media/image4.png"/><Relationship Id="rId4" Type="http://schemas.openxmlformats.org/officeDocument/2006/relationships/tags" Target="../tags/tag64.xml"/><Relationship Id="rId9" Type="http://schemas.openxmlformats.org/officeDocument/2006/relationships/notesSlide" Target="../notesSlides/notesSlide7.xml"/><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6.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4.png"/><Relationship Id="rId2" Type="http://schemas.openxmlformats.org/officeDocument/2006/relationships/tags" Target="../tags/tag69.xml"/><Relationship Id="rId16" Type="http://schemas.openxmlformats.org/officeDocument/2006/relationships/image" Target="../media/image19.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notesSlide" Target="../notesSlides/notesSlide8.xml"/><Relationship Id="rId5" Type="http://schemas.openxmlformats.org/officeDocument/2006/relationships/tags" Target="../tags/tag72.xml"/><Relationship Id="rId15" Type="http://schemas.openxmlformats.org/officeDocument/2006/relationships/image" Target="../media/image18.png"/><Relationship Id="rId10" Type="http://schemas.openxmlformats.org/officeDocument/2006/relationships/slideLayout" Target="../slideLayouts/slideLayout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6.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4.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notesSlide" Target="../notesSlides/notesSlide9.xml"/><Relationship Id="rId5" Type="http://schemas.openxmlformats.org/officeDocument/2006/relationships/tags" Target="../tags/tag85.xml"/><Relationship Id="rId15" Type="http://schemas.openxmlformats.org/officeDocument/2006/relationships/image" Target="../media/image21.png"/><Relationship Id="rId10" Type="http://schemas.openxmlformats.org/officeDocument/2006/relationships/slideLayout" Target="../slideLayouts/slideLayout7.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6.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4.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10.xml"/><Relationship Id="rId5" Type="http://schemas.openxmlformats.org/officeDocument/2006/relationships/tags" Target="../tags/tag94.xml"/><Relationship Id="rId15" Type="http://schemas.openxmlformats.org/officeDocument/2006/relationships/image" Target="../media/image23.png"/><Relationship Id="rId10" Type="http://schemas.openxmlformats.org/officeDocument/2006/relationships/slideLayout" Target="../slideLayouts/slideLayout7.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5.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24.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6.png"/><Relationship Id="rId5" Type="http://schemas.openxmlformats.org/officeDocument/2006/relationships/tags" Target="../tags/tag107.xml"/><Relationship Id="rId10" Type="http://schemas.openxmlformats.org/officeDocument/2006/relationships/image" Target="../media/image4.png"/><Relationship Id="rId4" Type="http://schemas.openxmlformats.org/officeDocument/2006/relationships/tags" Target="../tags/tag106.xml"/><Relationship Id="rId9"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26.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6.png"/><Relationship Id="rId5" Type="http://schemas.openxmlformats.org/officeDocument/2006/relationships/tags" Target="../tags/tag114.xml"/><Relationship Id="rId10" Type="http://schemas.openxmlformats.org/officeDocument/2006/relationships/image" Target="../media/image4.png"/><Relationship Id="rId4" Type="http://schemas.openxmlformats.org/officeDocument/2006/relationships/tags" Target="../tags/tag113.xml"/><Relationship Id="rId9"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26.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6.png"/><Relationship Id="rId5" Type="http://schemas.openxmlformats.org/officeDocument/2006/relationships/tags" Target="../tags/tag121.xml"/><Relationship Id="rId10" Type="http://schemas.openxmlformats.org/officeDocument/2006/relationships/image" Target="../media/image4.png"/><Relationship Id="rId4" Type="http://schemas.openxmlformats.org/officeDocument/2006/relationships/tags" Target="../tags/tag120.xml"/><Relationship Id="rId9"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3.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27.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6.png"/><Relationship Id="rId5" Type="http://schemas.openxmlformats.org/officeDocument/2006/relationships/tags" Target="../tags/tag132.xml"/><Relationship Id="rId10" Type="http://schemas.openxmlformats.org/officeDocument/2006/relationships/image" Target="../media/image4.png"/><Relationship Id="rId4" Type="http://schemas.openxmlformats.org/officeDocument/2006/relationships/tags" Target="../tags/tag131.xml"/><Relationship Id="rId9"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27.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6.png"/><Relationship Id="rId5" Type="http://schemas.openxmlformats.org/officeDocument/2006/relationships/tags" Target="../tags/tag139.xml"/><Relationship Id="rId10" Type="http://schemas.openxmlformats.org/officeDocument/2006/relationships/image" Target="../media/image4.png"/><Relationship Id="rId4" Type="http://schemas.openxmlformats.org/officeDocument/2006/relationships/tags" Target="../tags/tag138.xml"/><Relationship Id="rId9"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2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6.png"/><Relationship Id="rId5" Type="http://schemas.openxmlformats.org/officeDocument/2006/relationships/tags" Target="../tags/tag146.xml"/><Relationship Id="rId10" Type="http://schemas.openxmlformats.org/officeDocument/2006/relationships/image" Target="../media/image4.png"/><Relationship Id="rId4" Type="http://schemas.openxmlformats.org/officeDocument/2006/relationships/tags" Target="../tags/tag145.xml"/><Relationship Id="rId9"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2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6.png"/><Relationship Id="rId5" Type="http://schemas.openxmlformats.org/officeDocument/2006/relationships/tags" Target="../tags/tag153.xml"/><Relationship Id="rId10" Type="http://schemas.openxmlformats.org/officeDocument/2006/relationships/image" Target="../media/image4.png"/><Relationship Id="rId4" Type="http://schemas.openxmlformats.org/officeDocument/2006/relationships/tags" Target="../tags/tag152.xml"/><Relationship Id="rId9"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27.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6.png"/><Relationship Id="rId5" Type="http://schemas.openxmlformats.org/officeDocument/2006/relationships/tags" Target="../tags/tag160.xml"/><Relationship Id="rId10" Type="http://schemas.openxmlformats.org/officeDocument/2006/relationships/image" Target="../media/image4.png"/><Relationship Id="rId4" Type="http://schemas.openxmlformats.org/officeDocument/2006/relationships/tags" Target="../tags/tag159.xml"/><Relationship Id="rId9"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3.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66.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28.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6.png"/><Relationship Id="rId5" Type="http://schemas.openxmlformats.org/officeDocument/2006/relationships/tags" Target="../tags/tag171.xml"/><Relationship Id="rId10" Type="http://schemas.openxmlformats.org/officeDocument/2006/relationships/image" Target="../media/image4.png"/><Relationship Id="rId4" Type="http://schemas.openxmlformats.org/officeDocument/2006/relationships/tags" Target="../tags/tag170.xml"/><Relationship Id="rId9"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29.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6.png"/><Relationship Id="rId5" Type="http://schemas.openxmlformats.org/officeDocument/2006/relationships/tags" Target="../tags/tag178.xml"/><Relationship Id="rId10" Type="http://schemas.openxmlformats.org/officeDocument/2006/relationships/image" Target="../media/image4.png"/><Relationship Id="rId4" Type="http://schemas.openxmlformats.org/officeDocument/2006/relationships/tags" Target="../tags/tag177.xml"/><Relationship Id="rId9"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87.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90.xml"/><Relationship Id="rId7" Type="http://schemas.openxmlformats.org/officeDocument/2006/relationships/slideLayout" Target="../slideLayouts/slideLayout7.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30.png"/><Relationship Id="rId5" Type="http://schemas.openxmlformats.org/officeDocument/2006/relationships/tags" Target="../tags/tag192.xml"/><Relationship Id="rId10" Type="http://schemas.openxmlformats.org/officeDocument/2006/relationships/image" Target="../media/image6.png"/><Relationship Id="rId4" Type="http://schemas.openxmlformats.org/officeDocument/2006/relationships/tags" Target="../tags/tag191.xm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96.xml"/><Relationship Id="rId7" Type="http://schemas.openxmlformats.org/officeDocument/2006/relationships/slideLayout" Target="../slideLayouts/slideLayout7.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31.png"/><Relationship Id="rId5" Type="http://schemas.openxmlformats.org/officeDocument/2006/relationships/tags" Target="../tags/tag198.xml"/><Relationship Id="rId10" Type="http://schemas.openxmlformats.org/officeDocument/2006/relationships/image" Target="../media/image6.png"/><Relationship Id="rId4" Type="http://schemas.openxmlformats.org/officeDocument/2006/relationships/tags" Target="../tags/tag197.xml"/><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2.xml"/><Relationship Id="rId7" Type="http://schemas.openxmlformats.org/officeDocument/2006/relationships/slideLayout" Target="../slideLayouts/slideLayout7.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32.png"/><Relationship Id="rId5" Type="http://schemas.openxmlformats.org/officeDocument/2006/relationships/tags" Target="../tags/tag204.xml"/><Relationship Id="rId10" Type="http://schemas.openxmlformats.org/officeDocument/2006/relationships/image" Target="../media/image6.png"/><Relationship Id="rId4" Type="http://schemas.openxmlformats.org/officeDocument/2006/relationships/tags" Target="../tags/tag203.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208.xml"/><Relationship Id="rId7" Type="http://schemas.openxmlformats.org/officeDocument/2006/relationships/slideLayout" Target="../slideLayouts/slideLayout7.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image" Target="../media/image33.png"/><Relationship Id="rId5" Type="http://schemas.openxmlformats.org/officeDocument/2006/relationships/tags" Target="../tags/tag210.xml"/><Relationship Id="rId10" Type="http://schemas.openxmlformats.org/officeDocument/2006/relationships/image" Target="../media/image6.png"/><Relationship Id="rId4" Type="http://schemas.openxmlformats.org/officeDocument/2006/relationships/tags" Target="../tags/tag209.xml"/><Relationship Id="rId9"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214.xml"/><Relationship Id="rId7" Type="http://schemas.openxmlformats.org/officeDocument/2006/relationships/slideLayout" Target="../slideLayouts/slideLayout7.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34.png"/><Relationship Id="rId5" Type="http://schemas.openxmlformats.org/officeDocument/2006/relationships/tags" Target="../tags/tag216.xml"/><Relationship Id="rId10" Type="http://schemas.openxmlformats.org/officeDocument/2006/relationships/image" Target="../media/image6.png"/><Relationship Id="rId4" Type="http://schemas.openxmlformats.org/officeDocument/2006/relationships/tags" Target="../tags/tag215.xml"/><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221.xml"/></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4.xml"/><Relationship Id="rId7" Type="http://schemas.openxmlformats.org/officeDocument/2006/relationships/notesSlide" Target="../notesSlides/notesSlide26.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7.xml"/><Relationship Id="rId5" Type="http://schemas.openxmlformats.org/officeDocument/2006/relationships/tags" Target="../tags/tag226.xml"/><Relationship Id="rId4" Type="http://schemas.openxmlformats.org/officeDocument/2006/relationships/tags" Target="../tags/tag225.xml"/><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9.xml"/><Relationship Id="rId7" Type="http://schemas.openxmlformats.org/officeDocument/2006/relationships/notesSlide" Target="../notesSlides/notesSlide2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7.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20.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8.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6.png"/><Relationship Id="rId5" Type="http://schemas.openxmlformats.org/officeDocument/2006/relationships/tags" Target="../tags/tag25.xml"/><Relationship Id="rId10" Type="http://schemas.openxmlformats.org/officeDocument/2006/relationships/image" Target="../media/image4.png"/><Relationship Id="rId4" Type="http://schemas.openxmlformats.org/officeDocument/2006/relationships/tags" Target="../tags/tag24.xml"/><Relationship Id="rId9"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6.png"/><Relationship Id="rId5" Type="http://schemas.openxmlformats.org/officeDocument/2006/relationships/tags" Target="../tags/tag32.xml"/><Relationship Id="rId10" Type="http://schemas.openxmlformats.org/officeDocument/2006/relationships/image" Target="../media/image4.png"/><Relationship Id="rId4" Type="http://schemas.openxmlformats.org/officeDocument/2006/relationships/tags" Target="../tags/tag31.xml"/><Relationship Id="rId9"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1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6.png"/><Relationship Id="rId5" Type="http://schemas.openxmlformats.org/officeDocument/2006/relationships/tags" Target="../tags/tag39.xml"/><Relationship Id="rId10" Type="http://schemas.openxmlformats.org/officeDocument/2006/relationships/image" Target="../media/image4.png"/><Relationship Id="rId4" Type="http://schemas.openxmlformats.org/officeDocument/2006/relationships/tags" Target="../tags/tag38.xml"/><Relationship Id="rId9"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4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6.png"/><Relationship Id="rId5" Type="http://schemas.openxmlformats.org/officeDocument/2006/relationships/tags" Target="../tags/tag50.xml"/><Relationship Id="rId10" Type="http://schemas.openxmlformats.org/officeDocument/2006/relationships/image" Target="../media/image4.png"/><Relationship Id="rId4" Type="http://schemas.openxmlformats.org/officeDocument/2006/relationships/tags" Target="../tags/tag49.xml"/><Relationship Id="rId9"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8262"/>
            <a:ext cx="18288000" cy="2855120"/>
          </a:xfrm>
          <a:prstGeom prst="rect">
            <a:avLst/>
          </a:prstGeom>
          <a:gradFill>
            <a:gsLst>
              <a:gs pos="0">
                <a:srgbClr val="C5E7A4"/>
              </a:gs>
              <a:gs pos="50000">
                <a:srgbClr val="5AB886"/>
              </a:gs>
              <a:gs pos="100000">
                <a:srgbClr val="3D6499"/>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2"/>
            </p:custDataLst>
          </p:nvPr>
        </p:nvSpPr>
        <p:spPr>
          <a:xfrm>
            <a:off x="-635" y="2421418"/>
            <a:ext cx="18288635" cy="1528808"/>
          </a:xfrm>
        </p:spPr>
        <p:txBody>
          <a:bodyPr vert="horz" lIns="135000" tIns="70200" rIns="135000" bIns="70200" anchor="b" anchorCtr="0">
            <a:normAutofit/>
          </a:bodyPr>
          <a:lstStyle/>
          <a:p>
            <a:pPr defTabSz="914400">
              <a:buClrTx/>
              <a:buSzTx/>
              <a:buFontTx/>
              <a:buNone/>
            </a:pPr>
            <a:r>
              <a:rPr lang="zh-CN" altLang="en-US" sz="8000" b="0" kern="1200" normalizeH="0" baseline="0" dirty="0">
                <a:solidFill>
                  <a:schemeClr val="bg1"/>
                </a:solidFill>
                <a:latin typeface="Times New Roman" panose="02020603050405020304" charset="0"/>
                <a:ea typeface="+mj-ea"/>
                <a:cs typeface="+mj-cs"/>
              </a:rPr>
              <a:t>文件读写与缓存管理</a:t>
            </a:r>
            <a:endParaRPr lang="zh-CN" altLang="zh-CN" sz="8000" b="0" kern="1200" normalizeH="0" baseline="0" dirty="0">
              <a:solidFill>
                <a:schemeClr val="bg1"/>
              </a:solidFill>
              <a:latin typeface="Times New Roman" panose="02020603050405020304" charset="0"/>
              <a:ea typeface="+mj-ea"/>
              <a:cs typeface="+mj-cs"/>
            </a:endParaRPr>
          </a:p>
        </p:txBody>
      </p:sp>
      <p:sp>
        <p:nvSpPr>
          <p:cNvPr id="2052" name="副标题 2"/>
          <p:cNvSpPr>
            <a:spLocks noGrp="1"/>
          </p:cNvSpPr>
          <p:nvPr>
            <p:ph type="subTitle" idx="1"/>
            <p:custDataLst>
              <p:tags r:id="rId3"/>
            </p:custDataLst>
          </p:nvPr>
        </p:nvSpPr>
        <p:spPr>
          <a:xfrm>
            <a:off x="1797845" y="4930087"/>
            <a:ext cx="14699456" cy="1512095"/>
          </a:xfrm>
        </p:spPr>
        <p:txBody>
          <a:bodyPr vert="horz" lIns="135000" tIns="70200" rIns="135000" bIns="70200" anchor="t" anchorCtr="0">
            <a:noAutofit/>
          </a:bodyPr>
          <a:lstStyle/>
          <a:p>
            <a:pPr defTabSz="914400">
              <a:lnSpc>
                <a:spcPct val="90000"/>
              </a:lnSpc>
              <a:buClrTx/>
              <a:buSzTx/>
            </a:pPr>
            <a:r>
              <a:rPr lang="zh-CN" altLang="en-US" sz="2800" dirty="0">
                <a:latin typeface="微软雅黑" panose="020B0503020204020204" charset="-122"/>
              </a:rPr>
              <a:t>第</a:t>
            </a:r>
            <a:r>
              <a:rPr lang="en-US" altLang="zh-CN" sz="2800" dirty="0">
                <a:latin typeface="微软雅黑" panose="020B0503020204020204" charset="-122"/>
              </a:rPr>
              <a:t>13</a:t>
            </a:r>
            <a:r>
              <a:rPr lang="zh-CN" altLang="en-US" sz="2800" dirty="0">
                <a:latin typeface="微软雅黑" panose="020B0503020204020204" charset="-122"/>
              </a:rPr>
              <a:t>组</a:t>
            </a:r>
            <a:endParaRPr lang="en-US" altLang="zh-CN" sz="2800" kern="1200" normalizeH="0" baseline="0" dirty="0">
              <a:latin typeface="微软雅黑" panose="020B0503020204020204" charset="-122"/>
              <a:ea typeface="+mn-ea"/>
              <a:cs typeface="+mn-cs"/>
            </a:endParaRPr>
          </a:p>
          <a:p>
            <a:pPr defTabSz="914400">
              <a:lnSpc>
                <a:spcPct val="90000"/>
              </a:lnSpc>
              <a:buClrTx/>
              <a:buSzTx/>
            </a:pPr>
            <a:r>
              <a:rPr lang="zh-CN" altLang="en-US" sz="2800" kern="1200" normalizeH="0" baseline="0" dirty="0">
                <a:latin typeface="微软雅黑" panose="020B0503020204020204" charset="-122"/>
                <a:ea typeface="+mn-ea"/>
                <a:cs typeface="+mn-cs"/>
              </a:rPr>
              <a:t>小组成员：李金明、杨明驰、贾泽宇</a:t>
            </a:r>
          </a:p>
          <a:p>
            <a:pPr defTabSz="914400">
              <a:lnSpc>
                <a:spcPct val="90000"/>
              </a:lnSpc>
              <a:buClrTx/>
              <a:buSzTx/>
            </a:pPr>
            <a:r>
              <a:rPr lang="zh-CN" altLang="en-US" sz="2800" kern="1200" normalizeH="0" baseline="0" dirty="0">
                <a:latin typeface="微软雅黑" panose="020B0503020204020204" charset="-122"/>
                <a:ea typeface="+mn-ea"/>
                <a:cs typeface="+mn-cs"/>
              </a:rPr>
              <a:t>时间：</a:t>
            </a:r>
            <a:r>
              <a:rPr lang="en-US" altLang="zh-CN" sz="2800" kern="1200" normalizeH="0" baseline="0" dirty="0">
                <a:latin typeface="微软雅黑" panose="020B0503020204020204" charset="-122"/>
                <a:ea typeface="+mn-ea"/>
                <a:cs typeface="+mn-cs"/>
              </a:rPr>
              <a:t>2023.12.27</a:t>
            </a: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1"/>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2"/>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7491911"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10019347" y="2435225"/>
            <a:ext cx="7052627"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结构体中的也有一个</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变量，用于区分目录文件、普通文件以及设备文件。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T_DIR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T_DEVICE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：设备文件</a:t>
            </a: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xv6 </a:t>
            </a:r>
            <a:r>
              <a:rPr lang="zh-CN" altLang="en-US" sz="4000" b="1" dirty="0">
                <a:solidFill>
                  <a:schemeClr val="bg1"/>
                </a:solidFill>
              </a:rPr>
              <a:t>支持哪些类型的文件？</a:t>
            </a:r>
            <a:endParaRPr lang="zh-CN" altLang="en-US" sz="4000" dirty="0">
              <a:solidFill>
                <a:schemeClr val="bg1"/>
              </a:solidFill>
            </a:endParaRPr>
          </a:p>
        </p:txBody>
      </p:sp>
      <p:pic>
        <p:nvPicPr>
          <p:cNvPr id="16" name="图片 15">
            <a:extLst>
              <a:ext uri="{FF2B5EF4-FFF2-40B4-BE49-F238E27FC236}">
                <a16:creationId xmlns:a16="http://schemas.microsoft.com/office/drawing/2014/main" id="{9213C4E6-F9D3-2B76-4E92-2C80819EC4F3}"/>
              </a:ext>
            </a:extLst>
          </p:cNvPr>
          <p:cNvPicPr>
            <a:picLocks noChangeAspect="1"/>
          </p:cNvPicPr>
          <p:nvPr/>
        </p:nvPicPr>
        <p:blipFill>
          <a:blip r:embed="rId13"/>
          <a:stretch>
            <a:fillRect/>
          </a:stretch>
        </p:blipFill>
        <p:spPr>
          <a:xfrm>
            <a:off x="1214438" y="7636577"/>
            <a:ext cx="7052627" cy="958610"/>
          </a:xfrm>
          <a:prstGeom prst="rect">
            <a:avLst/>
          </a:prstGeom>
        </p:spPr>
      </p:pic>
      <p:sp>
        <p:nvSpPr>
          <p:cNvPr id="17" name="文本框 16">
            <a:extLst>
              <a:ext uri="{FF2B5EF4-FFF2-40B4-BE49-F238E27FC236}">
                <a16:creationId xmlns:a16="http://schemas.microsoft.com/office/drawing/2014/main" id="{086FBA57-C085-85E6-8F6B-0B431EB727B2}"/>
              </a:ext>
            </a:extLst>
          </p:cNvPr>
          <p:cNvSpPr txBox="1"/>
          <p:nvPr>
            <p:custDataLst>
              <p:tags r:id="rId8"/>
            </p:custDataLst>
          </p:nvPr>
        </p:nvSpPr>
        <p:spPr>
          <a:xfrm>
            <a:off x="1214437" y="6928341"/>
            <a:ext cx="7052627" cy="708236"/>
          </a:xfrm>
          <a:prstGeom prst="rect">
            <a:avLst/>
          </a:prstGeom>
          <a:noFill/>
        </p:spPr>
        <p:txBody>
          <a:bodyPr wrap="square" rtlCol="0">
            <a:noAutofit/>
          </a:bodyPr>
          <a:lstStyle/>
          <a:p>
            <a:pPr>
              <a:lnSpc>
                <a:spcPct val="110000"/>
              </a:lnSpc>
            </a:pPr>
            <a:r>
              <a:rPr lang="zh-CN" altLang="en-US" sz="2800" dirty="0">
                <a:solidFill>
                  <a:srgbClr val="3D6499"/>
                </a:solidFill>
              </a:rPr>
              <a:t>以下宏定义位于</a:t>
            </a:r>
            <a:r>
              <a:rPr lang="en-US" altLang="zh-CN" sz="2800" dirty="0">
                <a:solidFill>
                  <a:srgbClr val="3D6499"/>
                </a:solidFill>
              </a:rPr>
              <a:t>kernel/</a:t>
            </a:r>
            <a:r>
              <a:rPr lang="en-US" altLang="zh-CN" sz="2800" dirty="0" err="1">
                <a:solidFill>
                  <a:srgbClr val="3D6499"/>
                </a:solidFill>
              </a:rPr>
              <a:t>stat.h</a:t>
            </a:r>
            <a:endParaRPr lang="en-US" altLang="zh-CN" sz="2800" dirty="0">
              <a:solidFill>
                <a:srgbClr val="3D6499"/>
              </a:solidFill>
            </a:endParaRPr>
          </a:p>
        </p:txBody>
      </p:sp>
      <p:pic>
        <p:nvPicPr>
          <p:cNvPr id="19" name="图片 18">
            <a:extLst>
              <a:ext uri="{FF2B5EF4-FFF2-40B4-BE49-F238E27FC236}">
                <a16:creationId xmlns:a16="http://schemas.microsoft.com/office/drawing/2014/main" id="{B9D65766-43B5-DFDA-CA76-225AF8B9A8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4484" y="2504870"/>
            <a:ext cx="7032580" cy="4375154"/>
          </a:xfrm>
          <a:prstGeom prst="rect">
            <a:avLst/>
          </a:prstGeom>
        </p:spPr>
      </p:pic>
    </p:spTree>
    <p:custDataLst>
      <p:tags r:id="rId1"/>
    </p:custDataLst>
    <p:extLst>
      <p:ext uri="{BB962C8B-B14F-4D97-AF65-F5344CB8AC3E}">
        <p14:creationId xmlns:p14="http://schemas.microsoft.com/office/powerpoint/2010/main" val="3761090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8194766" y="2435225"/>
            <a:ext cx="8877208"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文件的读写权限由</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writable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变量控制。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时，代表文件可读，否则代表不可读</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writable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时，代表文件可写，否则代表不可写</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当对文件进行读写操作时，会检查对应文件的读写权限。若文件没有相应权限，操作系统不会对相应文件做读写操作。</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zh-CN" altLang="en-US" sz="4000" b="1" dirty="0">
                <a:solidFill>
                  <a:schemeClr val="bg1"/>
                </a:solidFill>
              </a:rPr>
              <a:t>如何实现文件的读写权限管理</a:t>
            </a:r>
            <a:endParaRPr lang="zh-CN" altLang="en-US" sz="4000" dirty="0">
              <a:solidFill>
                <a:schemeClr val="bg1"/>
              </a:solidFill>
            </a:endParaRPr>
          </a:p>
        </p:txBody>
      </p:sp>
      <p:pic>
        <p:nvPicPr>
          <p:cNvPr id="6" name="图片 5">
            <a:extLst>
              <a:ext uri="{FF2B5EF4-FFF2-40B4-BE49-F238E27FC236}">
                <a16:creationId xmlns:a16="http://schemas.microsoft.com/office/drawing/2014/main" id="{18A8B7FF-8CE0-B4F5-6755-946D91DDBC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4438" y="2304045"/>
            <a:ext cx="6914515" cy="3032494"/>
          </a:xfrm>
          <a:prstGeom prst="rect">
            <a:avLst/>
          </a:prstGeom>
        </p:spPr>
      </p:pic>
      <p:pic>
        <p:nvPicPr>
          <p:cNvPr id="11" name="图片 10">
            <a:extLst>
              <a:ext uri="{FF2B5EF4-FFF2-40B4-BE49-F238E27FC236}">
                <a16:creationId xmlns:a16="http://schemas.microsoft.com/office/drawing/2014/main" id="{8131B79B-976B-415D-4489-BBD77B84329F}"/>
              </a:ext>
            </a:extLst>
          </p:cNvPr>
          <p:cNvPicPr>
            <a:picLocks noChangeAspect="1"/>
          </p:cNvPicPr>
          <p:nvPr/>
        </p:nvPicPr>
        <p:blipFill rotWithShape="1">
          <a:blip r:embed="rId13">
            <a:extLst>
              <a:ext uri="{28A0092B-C50C-407E-A947-70E740481C1C}">
                <a14:useLocalDpi xmlns:a14="http://schemas.microsoft.com/office/drawing/2010/main" val="0"/>
              </a:ext>
            </a:extLst>
          </a:blip>
          <a:srcRect t="21981"/>
          <a:stretch/>
        </p:blipFill>
        <p:spPr bwMode="auto">
          <a:xfrm>
            <a:off x="1214302" y="5577521"/>
            <a:ext cx="4402591" cy="1658640"/>
          </a:xfrm>
          <a:prstGeom prst="rect">
            <a:avLst/>
          </a:prstGeom>
          <a:noFill/>
          <a:ln>
            <a:noFill/>
          </a:ln>
        </p:spPr>
      </p:pic>
      <p:pic>
        <p:nvPicPr>
          <p:cNvPr id="12" name="图片 11">
            <a:extLst>
              <a:ext uri="{FF2B5EF4-FFF2-40B4-BE49-F238E27FC236}">
                <a16:creationId xmlns:a16="http://schemas.microsoft.com/office/drawing/2014/main" id="{A5C19F3B-1ECD-D37C-0951-2115530BF3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144160" y="7510964"/>
            <a:ext cx="4604610" cy="1659671"/>
          </a:xfrm>
          <a:prstGeom prst="rect">
            <a:avLst/>
          </a:prstGeom>
          <a:noFill/>
          <a:ln>
            <a:noFill/>
          </a:ln>
        </p:spPr>
      </p:pic>
    </p:spTree>
    <p:custDataLst>
      <p:tags r:id="rId1"/>
    </p:custDataLst>
    <p:extLst>
      <p:ext uri="{BB962C8B-B14F-4D97-AF65-F5344CB8AC3E}">
        <p14:creationId xmlns:p14="http://schemas.microsoft.com/office/powerpoint/2010/main" val="298649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11671187" cy="670560"/>
          </a:xfrm>
          <a:prstGeom prst="rect">
            <a:avLst/>
          </a:prstGeom>
          <a:noFill/>
        </p:spPr>
        <p:txBody>
          <a:bodyPr wrap="square" rtlCol="0">
            <a:noAutofit/>
          </a:bodyPr>
          <a:lstStyle/>
          <a:p>
            <a:r>
              <a:rPr lang="zh-CN" altLang="en-US" sz="3300" dirty="0">
                <a:solidFill>
                  <a:srgbClr val="3D6499"/>
                </a:solidFill>
              </a:rPr>
              <a:t>以下为</a:t>
            </a:r>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sys_open</a:t>
            </a:r>
            <a:r>
              <a:rPr lang="en-US" altLang="zh-CN" sz="3300" dirty="0">
                <a:solidFill>
                  <a:srgbClr val="3D6499"/>
                </a:solidFill>
              </a:rPr>
              <a:t>()</a:t>
            </a:r>
            <a:r>
              <a:rPr lang="zh-CN" altLang="en-US" sz="3300" dirty="0">
                <a:solidFill>
                  <a:srgbClr val="3D6499"/>
                </a:solidFill>
              </a:rPr>
              <a:t>的部分代码</a:t>
            </a:r>
          </a:p>
        </p:txBody>
      </p:sp>
      <p:sp>
        <p:nvSpPr>
          <p:cNvPr id="10" name="文本框 9"/>
          <p:cNvSpPr txBox="1"/>
          <p:nvPr>
            <p:custDataLst>
              <p:tags r:id="rId5"/>
            </p:custDataLst>
          </p:nvPr>
        </p:nvSpPr>
        <p:spPr>
          <a:xfrm>
            <a:off x="10019348" y="2435225"/>
            <a:ext cx="7052625"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对于普通文件、目录文件和设备文件：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文件的读写权限由用户输入的参数决定</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需要注意的是，当打开一个目录文件时，只能在只读权限下打开。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1">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对于管道文件：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在申请管道时，操作系统会分配两个文件，其中一个只可读，另一个只可写</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zh-CN" altLang="en-US" sz="4000" b="1" dirty="0">
                <a:solidFill>
                  <a:schemeClr val="bg1"/>
                </a:solidFill>
              </a:rPr>
              <a:t>如何实现文件的读写权限管理</a:t>
            </a:r>
            <a:endParaRPr lang="zh-CN" altLang="en-US" sz="4000" dirty="0">
              <a:solidFill>
                <a:schemeClr val="bg1"/>
              </a:solidFill>
            </a:endParaRPr>
          </a:p>
        </p:txBody>
      </p:sp>
      <p:pic>
        <p:nvPicPr>
          <p:cNvPr id="14" name="图片 13">
            <a:extLst>
              <a:ext uri="{FF2B5EF4-FFF2-40B4-BE49-F238E27FC236}">
                <a16:creationId xmlns:a16="http://schemas.microsoft.com/office/drawing/2014/main" id="{ED9ADF0E-C74C-8DF1-4C83-FA507C0B1FD5}"/>
              </a:ext>
            </a:extLst>
          </p:cNvPr>
          <p:cNvPicPr>
            <a:picLocks noChangeAspect="1"/>
          </p:cNvPicPr>
          <p:nvPr/>
        </p:nvPicPr>
        <p:blipFill rotWithShape="1">
          <a:blip r:embed="rId14"/>
          <a:srcRect r="19082"/>
          <a:stretch/>
        </p:blipFill>
        <p:spPr>
          <a:xfrm>
            <a:off x="1214438" y="2805279"/>
            <a:ext cx="7482254" cy="670560"/>
          </a:xfrm>
          <a:prstGeom prst="rect">
            <a:avLst/>
          </a:prstGeom>
        </p:spPr>
      </p:pic>
      <p:pic>
        <p:nvPicPr>
          <p:cNvPr id="20" name="图片 19">
            <a:extLst>
              <a:ext uri="{FF2B5EF4-FFF2-40B4-BE49-F238E27FC236}">
                <a16:creationId xmlns:a16="http://schemas.microsoft.com/office/drawing/2014/main" id="{82729C7F-1A8C-1477-AFEB-D00B15FFE77E}"/>
              </a:ext>
            </a:extLst>
          </p:cNvPr>
          <p:cNvPicPr>
            <a:picLocks noChangeAspect="1"/>
          </p:cNvPicPr>
          <p:nvPr/>
        </p:nvPicPr>
        <p:blipFill>
          <a:blip r:embed="rId15"/>
          <a:stretch>
            <a:fillRect/>
          </a:stretch>
        </p:blipFill>
        <p:spPr>
          <a:xfrm>
            <a:off x="1214438" y="3851411"/>
            <a:ext cx="6979171" cy="1292883"/>
          </a:xfrm>
          <a:prstGeom prst="rect">
            <a:avLst/>
          </a:prstGeom>
        </p:spPr>
      </p:pic>
      <p:pic>
        <p:nvPicPr>
          <p:cNvPr id="21" name="图片 20">
            <a:extLst>
              <a:ext uri="{FF2B5EF4-FFF2-40B4-BE49-F238E27FC236}">
                <a16:creationId xmlns:a16="http://schemas.microsoft.com/office/drawing/2014/main" id="{906253A6-84C0-4EFB-6BA2-A8E7ABF5AF70}"/>
              </a:ext>
            </a:extLst>
          </p:cNvPr>
          <p:cNvPicPr>
            <a:picLocks noChangeAspect="1"/>
          </p:cNvPicPr>
          <p:nvPr/>
        </p:nvPicPr>
        <p:blipFill>
          <a:blip r:embed="rId16"/>
          <a:stretch>
            <a:fillRect/>
          </a:stretch>
        </p:blipFill>
        <p:spPr>
          <a:xfrm>
            <a:off x="1214438" y="6104715"/>
            <a:ext cx="4056041" cy="3004474"/>
          </a:xfrm>
          <a:prstGeom prst="rect">
            <a:avLst/>
          </a:prstGeom>
        </p:spPr>
      </p:pic>
      <p:sp>
        <p:nvSpPr>
          <p:cNvPr id="22" name="矩形 21">
            <a:extLst>
              <a:ext uri="{FF2B5EF4-FFF2-40B4-BE49-F238E27FC236}">
                <a16:creationId xmlns:a16="http://schemas.microsoft.com/office/drawing/2014/main" id="{E508CAC7-05D1-9C22-2617-024AF024D8B2}"/>
              </a:ext>
            </a:extLst>
          </p:cNvPr>
          <p:cNvSpPr/>
          <p:nvPr>
            <p:custDataLst>
              <p:tags r:id="rId8"/>
            </p:custDataLst>
          </p:nvPr>
        </p:nvSpPr>
        <p:spPr>
          <a:xfrm>
            <a:off x="1214438" y="5378874"/>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23" name="文本框 22">
            <a:extLst>
              <a:ext uri="{FF2B5EF4-FFF2-40B4-BE49-F238E27FC236}">
                <a16:creationId xmlns:a16="http://schemas.microsoft.com/office/drawing/2014/main" id="{27449C9F-3446-3719-25A4-D767DA1F35C7}"/>
              </a:ext>
            </a:extLst>
          </p:cNvPr>
          <p:cNvSpPr txBox="1"/>
          <p:nvPr>
            <p:custDataLst>
              <p:tags r:id="rId9"/>
            </p:custDataLst>
          </p:nvPr>
        </p:nvSpPr>
        <p:spPr>
          <a:xfrm>
            <a:off x="1216660" y="5144294"/>
            <a:ext cx="11671187" cy="670560"/>
          </a:xfrm>
          <a:prstGeom prst="rect">
            <a:avLst/>
          </a:prstGeom>
          <a:noFill/>
        </p:spPr>
        <p:txBody>
          <a:bodyPr wrap="square" rtlCol="0">
            <a:noAutofit/>
          </a:bodyPr>
          <a:lstStyle/>
          <a:p>
            <a:r>
              <a:rPr lang="zh-CN" altLang="en-US" sz="3300" dirty="0">
                <a:solidFill>
                  <a:srgbClr val="3D6499"/>
                </a:solidFill>
              </a:rPr>
              <a:t>以下为</a:t>
            </a:r>
            <a:r>
              <a:rPr lang="en-US" altLang="zh-CN" sz="3300" dirty="0">
                <a:solidFill>
                  <a:srgbClr val="3D6499"/>
                </a:solidFill>
              </a:rPr>
              <a:t>kernel/</a:t>
            </a:r>
            <a:r>
              <a:rPr lang="en-US" altLang="zh-CN" sz="3300" dirty="0" err="1">
                <a:solidFill>
                  <a:srgbClr val="3D6499"/>
                </a:solidFill>
              </a:rPr>
              <a:t>pipe.c</a:t>
            </a:r>
            <a:r>
              <a:rPr lang="zh-CN" altLang="en-US" sz="3300" dirty="0">
                <a:solidFill>
                  <a:srgbClr val="3D6499"/>
                </a:solidFill>
              </a:rPr>
              <a:t>中</a:t>
            </a:r>
            <a:r>
              <a:rPr lang="en-US" altLang="zh-CN" sz="3300" dirty="0" err="1">
                <a:solidFill>
                  <a:srgbClr val="3D6499"/>
                </a:solidFill>
              </a:rPr>
              <a:t>pipealloc</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101496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264566"/>
            <a:ext cx="8556308" cy="2309488"/>
          </a:xfrm>
        </p:spPr>
        <p:txBody>
          <a:bodyPr vert="horz" lIns="135000" tIns="70200" rIns="135000" bIns="70200" anchor="b" anchorCtr="0">
            <a:normAutofit/>
          </a:bodyPr>
          <a:lstStyle/>
          <a:p>
            <a:pPr algn="l" defTabSz="914400">
              <a:buClrTx/>
              <a:buSzTx/>
              <a:buFontTx/>
              <a:buNone/>
            </a:pPr>
            <a:r>
              <a:rPr lang="en-US" altLang="zh-CN" sz="6600" b="0" kern="1200" normalizeH="0" baseline="0" dirty="0">
                <a:solidFill>
                  <a:schemeClr val="bg1"/>
                </a:solidFill>
                <a:latin typeface="+mj-lt"/>
                <a:ea typeface="+mj-ea"/>
                <a:cs typeface="+mj-cs"/>
              </a:rPr>
              <a:t>f-&gt;off </a:t>
            </a:r>
            <a:r>
              <a:rPr lang="zh-CN" altLang="en-US" sz="6600" b="0" kern="1200" normalizeH="0" baseline="0" dirty="0">
                <a:solidFill>
                  <a:schemeClr val="bg1"/>
                </a:solidFill>
                <a:latin typeface="+mj-lt"/>
                <a:ea typeface="+mj-ea"/>
                <a:cs typeface="+mj-cs"/>
              </a:rPr>
              <a:t>变量代表什么？它的值是怎么变化的？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03</a:t>
              </a:r>
            </a:p>
          </p:txBody>
        </p:sp>
      </p:grpSp>
    </p:spTree>
    <p:custDataLst>
      <p:tags r:id="rId1"/>
    </p:custDataLst>
    <p:extLst>
      <p:ext uri="{BB962C8B-B14F-4D97-AF65-F5344CB8AC3E}">
        <p14:creationId xmlns:p14="http://schemas.microsoft.com/office/powerpoint/2010/main" val="2238663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144001" y="2435225"/>
            <a:ext cx="7927974"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f-&gt;off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变量表示文件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的当前偏移量。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只对普通文件和目录文件有效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这个偏移量用于跟踪文件中下一个要读取或写入的位置。</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在系统调用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sys_open</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中，当打开</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创建一个普通文件或打开一个目录文件时，操作系统会将对应文件的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变量置零</a:t>
            </a: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f-&gt;off </a:t>
            </a:r>
            <a:r>
              <a:rPr lang="zh-CN" altLang="en-US" sz="4000" b="1" dirty="0">
                <a:solidFill>
                  <a:schemeClr val="bg1"/>
                </a:solidFill>
              </a:rPr>
              <a:t>变量代表什么？它的值是怎么变化的？</a:t>
            </a:r>
            <a:endParaRPr lang="zh-CN" altLang="en-US" sz="4000" dirty="0">
              <a:solidFill>
                <a:schemeClr val="bg1"/>
              </a:solidFill>
            </a:endParaRPr>
          </a:p>
        </p:txBody>
      </p:sp>
      <p:pic>
        <p:nvPicPr>
          <p:cNvPr id="7" name="图片 6">
            <a:extLst>
              <a:ext uri="{FF2B5EF4-FFF2-40B4-BE49-F238E27FC236}">
                <a16:creationId xmlns:a16="http://schemas.microsoft.com/office/drawing/2014/main" id="{E1DEFA6D-5CE0-3D5D-F169-442EB5A61E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14301" y="2435225"/>
            <a:ext cx="6914515" cy="3032494"/>
          </a:xfrm>
          <a:prstGeom prst="rect">
            <a:avLst/>
          </a:prstGeom>
        </p:spPr>
      </p:pic>
      <p:pic>
        <p:nvPicPr>
          <p:cNvPr id="17" name="图片 16">
            <a:extLst>
              <a:ext uri="{FF2B5EF4-FFF2-40B4-BE49-F238E27FC236}">
                <a16:creationId xmlns:a16="http://schemas.microsoft.com/office/drawing/2014/main" id="{9BB4EA30-0094-50D3-2F01-A582E3329935}"/>
              </a:ext>
            </a:extLst>
          </p:cNvPr>
          <p:cNvPicPr>
            <a:picLocks noChangeAspect="1"/>
          </p:cNvPicPr>
          <p:nvPr/>
        </p:nvPicPr>
        <p:blipFill>
          <a:blip r:embed="rId15"/>
          <a:stretch>
            <a:fillRect/>
          </a:stretch>
        </p:blipFill>
        <p:spPr>
          <a:xfrm>
            <a:off x="1214300" y="6229669"/>
            <a:ext cx="6914515" cy="2679205"/>
          </a:xfrm>
          <a:prstGeom prst="rect">
            <a:avLst/>
          </a:prstGeom>
        </p:spPr>
      </p:pic>
      <p:sp>
        <p:nvSpPr>
          <p:cNvPr id="6" name="矩形 5">
            <a:extLst>
              <a:ext uri="{FF2B5EF4-FFF2-40B4-BE49-F238E27FC236}">
                <a16:creationId xmlns:a16="http://schemas.microsoft.com/office/drawing/2014/main" id="{DC350E05-E78F-E32B-D848-7C603A1F979D}"/>
              </a:ext>
            </a:extLst>
          </p:cNvPr>
          <p:cNvSpPr/>
          <p:nvPr>
            <p:custDataLst>
              <p:tags r:id="rId8"/>
            </p:custDataLst>
          </p:nvPr>
        </p:nvSpPr>
        <p:spPr>
          <a:xfrm>
            <a:off x="1214438" y="5695323"/>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11" name="文本框 10">
            <a:extLst>
              <a:ext uri="{FF2B5EF4-FFF2-40B4-BE49-F238E27FC236}">
                <a16:creationId xmlns:a16="http://schemas.microsoft.com/office/drawing/2014/main" id="{56BC2D23-919C-4649-2631-FC1952076AF8}"/>
              </a:ext>
            </a:extLst>
          </p:cNvPr>
          <p:cNvSpPr txBox="1"/>
          <p:nvPr>
            <p:custDataLst>
              <p:tags r:id="rId9"/>
            </p:custDataLst>
          </p:nvPr>
        </p:nvSpPr>
        <p:spPr>
          <a:xfrm>
            <a:off x="1216660" y="5460743"/>
            <a:ext cx="7587706"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sys_open</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53914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8519523"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的部分代码</a:t>
            </a:r>
          </a:p>
        </p:txBody>
      </p:sp>
      <p:sp>
        <p:nvSpPr>
          <p:cNvPr id="10" name="文本框 9"/>
          <p:cNvSpPr txBox="1"/>
          <p:nvPr>
            <p:custDataLst>
              <p:tags r:id="rId5"/>
            </p:custDataLst>
          </p:nvPr>
        </p:nvSpPr>
        <p:spPr>
          <a:xfrm>
            <a:off x="8551816" y="2062004"/>
            <a:ext cx="8519524"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当对一个普通文件或目录文件进行读操作时，操作系统在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函数中会将对应文件的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变量加上这次读取数据的长度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1">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当对一个普通文件进行写操作时，操作系统会调用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函数中，为防止写操作写的数据超过</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log</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传输的最大值，可能会调用多次</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writei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函数。每往日志区写入一定量数据，都会将对应文件的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变量加上这次写入数据的长度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没有实现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lseek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系统调用</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f-&gt;off </a:t>
            </a:r>
            <a:r>
              <a:rPr lang="zh-CN" altLang="en-US" sz="4000" b="1" dirty="0">
                <a:solidFill>
                  <a:schemeClr val="bg1"/>
                </a:solidFill>
              </a:rPr>
              <a:t>变量代表什么？它的值是怎么变化的？</a:t>
            </a:r>
            <a:endParaRPr lang="zh-CN" altLang="en-US" sz="4000" dirty="0">
              <a:solidFill>
                <a:schemeClr val="bg1"/>
              </a:solidFill>
            </a:endParaRPr>
          </a:p>
        </p:txBody>
      </p:sp>
      <p:pic>
        <p:nvPicPr>
          <p:cNvPr id="6" name="图片 5">
            <a:extLst>
              <a:ext uri="{FF2B5EF4-FFF2-40B4-BE49-F238E27FC236}">
                <a16:creationId xmlns:a16="http://schemas.microsoft.com/office/drawing/2014/main" id="{EF24D47E-09F3-B375-A702-996A0C0FA7BC}"/>
              </a:ext>
            </a:extLst>
          </p:cNvPr>
          <p:cNvPicPr>
            <a:picLocks noChangeAspect="1"/>
          </p:cNvPicPr>
          <p:nvPr/>
        </p:nvPicPr>
        <p:blipFill>
          <a:blip r:embed="rId14"/>
          <a:stretch>
            <a:fillRect/>
          </a:stretch>
        </p:blipFill>
        <p:spPr>
          <a:xfrm>
            <a:off x="1214299" y="2197089"/>
            <a:ext cx="5308829" cy="1162091"/>
          </a:xfrm>
          <a:prstGeom prst="rect">
            <a:avLst/>
          </a:prstGeom>
        </p:spPr>
      </p:pic>
      <p:pic>
        <p:nvPicPr>
          <p:cNvPr id="12" name="图片 11">
            <a:extLst>
              <a:ext uri="{FF2B5EF4-FFF2-40B4-BE49-F238E27FC236}">
                <a16:creationId xmlns:a16="http://schemas.microsoft.com/office/drawing/2014/main" id="{540B18AD-A9FB-C24A-C0ED-02239BE05157}"/>
              </a:ext>
            </a:extLst>
          </p:cNvPr>
          <p:cNvPicPr>
            <a:picLocks noChangeAspect="1"/>
          </p:cNvPicPr>
          <p:nvPr/>
        </p:nvPicPr>
        <p:blipFill>
          <a:blip r:embed="rId15"/>
          <a:stretch>
            <a:fillRect/>
          </a:stretch>
        </p:blipFill>
        <p:spPr>
          <a:xfrm>
            <a:off x="1214299" y="4005245"/>
            <a:ext cx="5310555" cy="5745600"/>
          </a:xfrm>
          <a:prstGeom prst="rect">
            <a:avLst/>
          </a:prstGeom>
        </p:spPr>
      </p:pic>
      <p:sp>
        <p:nvSpPr>
          <p:cNvPr id="11" name="矩形 10">
            <a:extLst>
              <a:ext uri="{FF2B5EF4-FFF2-40B4-BE49-F238E27FC236}">
                <a16:creationId xmlns:a16="http://schemas.microsoft.com/office/drawing/2014/main" id="{4289EA66-F6A9-5C7C-EFCD-607ED3F71F5B}"/>
              </a:ext>
            </a:extLst>
          </p:cNvPr>
          <p:cNvSpPr/>
          <p:nvPr>
            <p:custDataLst>
              <p:tags r:id="rId8"/>
            </p:custDataLst>
          </p:nvPr>
        </p:nvSpPr>
        <p:spPr>
          <a:xfrm>
            <a:off x="1214299" y="354662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13" name="文本框 12">
            <a:extLst>
              <a:ext uri="{FF2B5EF4-FFF2-40B4-BE49-F238E27FC236}">
                <a16:creationId xmlns:a16="http://schemas.microsoft.com/office/drawing/2014/main" id="{E4597DD0-7319-24EB-036D-43890034EC72}"/>
              </a:ext>
            </a:extLst>
          </p:cNvPr>
          <p:cNvSpPr txBox="1"/>
          <p:nvPr>
            <p:custDataLst>
              <p:tags r:id="rId9"/>
            </p:custDataLst>
          </p:nvPr>
        </p:nvSpPr>
        <p:spPr>
          <a:xfrm>
            <a:off x="1216521" y="3312045"/>
            <a:ext cx="8519523"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305678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251859" y="2852447"/>
            <a:ext cx="10546079" cy="313372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err="1">
                <a:solidFill>
                  <a:schemeClr val="bg1"/>
                </a:solidFill>
                <a:latin typeface="+mj-lt"/>
                <a:ea typeface="+mj-ea"/>
                <a:cs typeface="+mj-cs"/>
              </a:rPr>
              <a:t>readi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和 </a:t>
            </a:r>
            <a:r>
              <a:rPr lang="en-US" altLang="zh-CN" sz="6600" b="0" kern="1200" normalizeH="0" baseline="0" dirty="0" err="1">
                <a:solidFill>
                  <a:schemeClr val="bg1"/>
                </a:solidFill>
                <a:latin typeface="+mj-lt"/>
                <a:ea typeface="+mj-ea"/>
                <a:cs typeface="+mj-cs"/>
              </a:rPr>
              <a:t>writei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函数的参数 </a:t>
            </a:r>
            <a:r>
              <a:rPr lang="en-US" altLang="zh-CN" sz="6600" b="0" kern="1200" normalizeH="0" baseline="0" dirty="0" err="1">
                <a:solidFill>
                  <a:schemeClr val="bg1"/>
                </a:solidFill>
                <a:latin typeface="+mj-lt"/>
                <a:ea typeface="+mj-ea"/>
                <a:cs typeface="+mj-cs"/>
              </a:rPr>
              <a:t>ip</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的变量类型是什么？其成员变量分别表示什么？</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04</a:t>
              </a:r>
            </a:p>
          </p:txBody>
        </p:sp>
      </p:grpSp>
    </p:spTree>
    <p:custDataLst>
      <p:tags r:id="rId1"/>
    </p:custDataLst>
    <p:extLst>
      <p:ext uri="{BB962C8B-B14F-4D97-AF65-F5344CB8AC3E}">
        <p14:creationId xmlns:p14="http://schemas.microsoft.com/office/powerpoint/2010/main" val="350610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7331917"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writei</a:t>
            </a:r>
            <a:r>
              <a:rPr lang="en-US" altLang="zh-CN" sz="3300" dirty="0">
                <a:solidFill>
                  <a:srgbClr val="3D6499"/>
                </a:solidFill>
              </a:rPr>
              <a:t>()</a:t>
            </a:r>
            <a:r>
              <a:rPr lang="zh-CN" altLang="en-US" sz="3300" dirty="0">
                <a:solidFill>
                  <a:srgbClr val="3D6499"/>
                </a:solidFill>
              </a:rPr>
              <a:t>位于</a:t>
            </a:r>
            <a:r>
              <a:rPr lang="en-US" altLang="zh-CN" sz="3300" dirty="0">
                <a:solidFill>
                  <a:srgbClr val="3D6499"/>
                </a:solidFill>
              </a:rPr>
              <a:t>kernel/</a:t>
            </a:r>
            <a:r>
              <a:rPr lang="en-US" altLang="zh-CN" sz="3300" dirty="0" err="1">
                <a:solidFill>
                  <a:srgbClr val="3D6499"/>
                </a:solidFill>
              </a:rPr>
              <a:t>fs.c</a:t>
            </a:r>
            <a:r>
              <a:rPr lang="zh-CN" altLang="en-US" sz="3300" dirty="0">
                <a:solidFill>
                  <a:srgbClr val="3D6499"/>
                </a:solidFill>
              </a:rPr>
              <a:t>中</a:t>
            </a:r>
          </a:p>
        </p:txBody>
      </p:sp>
      <p:sp>
        <p:nvSpPr>
          <p:cNvPr id="10" name="文本框 9"/>
          <p:cNvSpPr txBox="1"/>
          <p:nvPr>
            <p:custDataLst>
              <p:tags r:id="rId5"/>
            </p:custDataLst>
          </p:nvPr>
        </p:nvSpPr>
        <p:spPr>
          <a:xfrm>
            <a:off x="9511348" y="4246608"/>
            <a:ext cx="7562214" cy="6164580"/>
          </a:xfrm>
          <a:prstGeom prst="rect">
            <a:avLst/>
          </a:prstGeom>
          <a:noFill/>
        </p:spPr>
        <p:txBody>
          <a:bodyPr wrap="square" rtlCol="0">
            <a:noAutofit/>
          </a:bodyPr>
          <a:lstStyle/>
          <a:p>
            <a:pPr>
              <a:lnSpc>
                <a:spcPct val="110000"/>
              </a:lnSpc>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readi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writei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函数的参数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是指向结构体</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的指针</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writei</a:t>
            </a:r>
            <a:r>
              <a:rPr lang="en-US" altLang="zh-CN" sz="4200" b="1" dirty="0">
                <a:solidFill>
                  <a:schemeClr val="bg1"/>
                </a:solidFill>
              </a:rPr>
              <a:t>() </a:t>
            </a:r>
            <a:r>
              <a:rPr lang="zh-CN" altLang="en-US" sz="4200" b="1" dirty="0">
                <a:solidFill>
                  <a:schemeClr val="bg1"/>
                </a:solidFill>
              </a:rPr>
              <a:t>函数的参数 </a:t>
            </a:r>
            <a:r>
              <a:rPr lang="en-US" altLang="zh-CN" sz="4200" b="1" dirty="0" err="1">
                <a:solidFill>
                  <a:schemeClr val="bg1"/>
                </a:solidFill>
              </a:rPr>
              <a:t>ip</a:t>
            </a:r>
            <a:r>
              <a:rPr lang="en-US" altLang="zh-CN" sz="4200" b="1" dirty="0">
                <a:solidFill>
                  <a:schemeClr val="bg1"/>
                </a:solidFill>
              </a:rPr>
              <a:t> </a:t>
            </a:r>
            <a:r>
              <a:rPr lang="zh-CN" altLang="en-US" sz="4200" b="1" dirty="0">
                <a:solidFill>
                  <a:schemeClr val="bg1"/>
                </a:solidFill>
              </a:rPr>
              <a:t>的变量类型是什么？</a:t>
            </a:r>
            <a:endParaRPr lang="zh-CN" altLang="en-US" sz="4200" dirty="0">
              <a:solidFill>
                <a:schemeClr val="bg1"/>
              </a:solidFill>
            </a:endParaRPr>
          </a:p>
        </p:txBody>
      </p:sp>
      <p:pic>
        <p:nvPicPr>
          <p:cNvPr id="6" name="图片 5">
            <a:extLst>
              <a:ext uri="{FF2B5EF4-FFF2-40B4-BE49-F238E27FC236}">
                <a16:creationId xmlns:a16="http://schemas.microsoft.com/office/drawing/2014/main" id="{158D5A65-3C61-88CE-8189-A66718F7C8D3}"/>
              </a:ext>
            </a:extLst>
          </p:cNvPr>
          <p:cNvPicPr>
            <a:picLocks noChangeAspect="1"/>
          </p:cNvPicPr>
          <p:nvPr/>
        </p:nvPicPr>
        <p:blipFill>
          <a:blip r:embed="rId12"/>
          <a:stretch>
            <a:fillRect/>
          </a:stretch>
        </p:blipFill>
        <p:spPr>
          <a:xfrm>
            <a:off x="1214438" y="2394585"/>
            <a:ext cx="7929562" cy="1960116"/>
          </a:xfrm>
          <a:prstGeom prst="rect">
            <a:avLst/>
          </a:prstGeom>
        </p:spPr>
      </p:pic>
      <p:pic>
        <p:nvPicPr>
          <p:cNvPr id="11" name="图片 10">
            <a:extLst>
              <a:ext uri="{FF2B5EF4-FFF2-40B4-BE49-F238E27FC236}">
                <a16:creationId xmlns:a16="http://schemas.microsoft.com/office/drawing/2014/main" id="{C6127EE5-17F3-4084-762F-702DA4CD0CA9}"/>
              </a:ext>
            </a:extLst>
          </p:cNvPr>
          <p:cNvPicPr>
            <a:picLocks noChangeAspect="1"/>
          </p:cNvPicPr>
          <p:nvPr/>
        </p:nvPicPr>
        <p:blipFill>
          <a:blip r:embed="rId13"/>
          <a:stretch>
            <a:fillRect/>
          </a:stretch>
        </p:blipFill>
        <p:spPr>
          <a:xfrm>
            <a:off x="1214438" y="4844609"/>
            <a:ext cx="7929562" cy="2809611"/>
          </a:xfrm>
          <a:prstGeom prst="rect">
            <a:avLst/>
          </a:prstGeom>
        </p:spPr>
      </p:pic>
    </p:spTree>
    <p:custDataLst>
      <p:tags r:id="rId1"/>
    </p:custDataLst>
    <p:extLst>
      <p:ext uri="{BB962C8B-B14F-4D97-AF65-F5344CB8AC3E}">
        <p14:creationId xmlns:p14="http://schemas.microsoft.com/office/powerpoint/2010/main" val="60437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dev</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：设备号（在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中主要用来区分主盘和从盘）</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inum</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号</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ref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：引用数（内存中该文件被使用的数量）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sleeplock</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lock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：一个睡眠锁，保护其下方的数据结构，保证不会出现冲突</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valid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表示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是否已从磁盘上读取并有效，用于确定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数据是否是最新的。</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其成员变量分别表示什么？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1D7DD40E-B08F-E5AF-F98F-4778D359918B}"/>
              </a:ext>
            </a:extLst>
          </p:cNvPr>
          <p:cNvPicPr>
            <a:picLocks noChangeAspect="1"/>
          </p:cNvPicPr>
          <p:nvPr/>
        </p:nvPicPr>
        <p:blipFill>
          <a:blip r:embed="rId12"/>
          <a:stretch>
            <a:fillRect/>
          </a:stretch>
        </p:blipFill>
        <p:spPr>
          <a:xfrm>
            <a:off x="1214437" y="2449301"/>
            <a:ext cx="7929561" cy="4865997"/>
          </a:xfrm>
          <a:prstGeom prst="rect">
            <a:avLst/>
          </a:prstGeom>
        </p:spPr>
      </p:pic>
    </p:spTree>
    <p:custDataLst>
      <p:tags r:id="rId1"/>
    </p:custDataLst>
    <p:extLst>
      <p:ext uri="{BB962C8B-B14F-4D97-AF65-F5344CB8AC3E}">
        <p14:creationId xmlns:p14="http://schemas.microsoft.com/office/powerpoint/2010/main" val="207236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：文件的类型（普通文件、目录文件、设备文件）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major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：主设备号（设备文件）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minor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：次设备号（设备文件）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nlink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：指向此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的目录条目的数量，用于跟踪硬链接</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size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：文件的大小，以字节为单位</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addrs</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：存储块指针的数组。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是直接块指针的数量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是一个一级间接索引指针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其成员变量分别表示什么？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1D7DD40E-B08F-E5AF-F98F-4778D359918B}"/>
              </a:ext>
            </a:extLst>
          </p:cNvPr>
          <p:cNvPicPr>
            <a:picLocks noChangeAspect="1"/>
          </p:cNvPicPr>
          <p:nvPr/>
        </p:nvPicPr>
        <p:blipFill>
          <a:blip r:embed="rId12"/>
          <a:stretch>
            <a:fillRect/>
          </a:stretch>
        </p:blipFill>
        <p:spPr>
          <a:xfrm>
            <a:off x="1214437" y="2449301"/>
            <a:ext cx="7929561" cy="4865997"/>
          </a:xfrm>
          <a:prstGeom prst="rect">
            <a:avLst/>
          </a:prstGeom>
        </p:spPr>
      </p:pic>
    </p:spTree>
    <p:custDataLst>
      <p:tags r:id="rId1"/>
    </p:custDataLst>
    <p:extLst>
      <p:ext uri="{BB962C8B-B14F-4D97-AF65-F5344CB8AC3E}">
        <p14:creationId xmlns:p14="http://schemas.microsoft.com/office/powerpoint/2010/main" val="92244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D:\研1\溶酶体\1003剪影\剪影绿 低版本.png剪影绿 低版本"/>
          <p:cNvPicPr>
            <a:picLocks noChangeAspect="1"/>
          </p:cNvPicPr>
          <p:nvPr>
            <p:custDataLst>
              <p:tags r:id="rId2"/>
            </p:custDataLst>
          </p:nvPr>
        </p:nvPicPr>
        <p:blipFill>
          <a:blip r:embed="rId7"/>
          <a:srcRect l="35698"/>
          <a:stretch>
            <a:fillRect/>
          </a:stretch>
        </p:blipFill>
        <p:spPr>
          <a:xfrm>
            <a:off x="6528435" y="8068310"/>
            <a:ext cx="11759565" cy="3657600"/>
          </a:xfrm>
          <a:prstGeom prst="rect">
            <a:avLst/>
          </a:prstGeom>
          <a:noFill/>
          <a:ln w="9525">
            <a:noFill/>
          </a:ln>
        </p:spPr>
      </p:pic>
      <p:sp>
        <p:nvSpPr>
          <p:cNvPr id="30" name="任意多边形 29"/>
          <p:cNvSpPr/>
          <p:nvPr/>
        </p:nvSpPr>
        <p:spPr>
          <a:xfrm rot="20700000" flipH="1">
            <a:off x="-1219685" y="-476230"/>
            <a:ext cx="7321823" cy="11492860"/>
          </a:xfrm>
          <a:custGeom>
            <a:avLst/>
            <a:gdLst>
              <a:gd name="adj1" fmla="val 2939410"/>
              <a:gd name="adj2" fmla="val 16617515"/>
              <a:gd name="stAng" fmla="pin 0 adj1 21599999"/>
              <a:gd name="enAng" fmla="pin 0 adj2 21599999"/>
              <a:gd name="sw1" fmla="+- enAng 0 stAng"/>
              <a:gd name="sw2" fmla="+- sw1 21600000 0"/>
              <a:gd name="swAng" fmla="?: sw1 sw1 sw2"/>
              <a:gd name="wt1" fmla="sin wd2 stAng"/>
              <a:gd name="ht1" fmla="cos hd2 stAng"/>
              <a:gd name="dx1" fmla="cat2 wd2 ht1 wt1"/>
              <a:gd name="dy1" fmla="sat2 hd2 ht1 wt1"/>
              <a:gd name="wt2" fmla="sin wd2 enAng"/>
              <a:gd name="ht2" fmla="cos hd2 enAng"/>
              <a:gd name="dx2" fmla="cat2 wd2 ht2 wt2"/>
              <a:gd name="dy2" fmla="sat2 hd2 ht2 wt2"/>
              <a:gd name="x1" fmla="+- hc dx1 0"/>
              <a:gd name="y1" fmla="+- vc dy1 0"/>
              <a:gd name="x2" fmla="+- hc dx2 0"/>
              <a:gd name="y2" fmla="+- vc dy2 0"/>
              <a:gd name="x3" fmla="+/ x1 x2 2"/>
              <a:gd name="y3" fmla="+/ y1 y2 2"/>
              <a:gd name="midAng0" fmla="*/ swAng 1 2"/>
              <a:gd name="midAng" fmla="+- stAng midAng0 cd2"/>
              <a:gd name="idx" fmla="cos wd2 2700000"/>
              <a:gd name="idy" fmla="sin hd2 2700000"/>
              <a:gd name="il" fmla="+- hc 0 idx"/>
              <a:gd name="ir" fmla="+- hc idx 0"/>
              <a:gd name="it" fmla="+- vc 0 idy"/>
              <a:gd name="ib" fmla="+- vc idy 0"/>
            </a:gdLst>
            <a:ahLst/>
            <a:cxnLst>
              <a:cxn ang="stAng">
                <a:pos x="x1" y="y1"/>
              </a:cxn>
              <a:cxn ang="enAng">
                <a:pos x="x2" y="y2"/>
              </a:cxn>
              <a:cxn ang="midAng">
                <a:pos x="x3" y="y3"/>
              </a:cxn>
            </a:cxnLst>
            <a:rect l="l" t="t" r="r" b="b"/>
            <a:pathLst>
              <a:path w="7687" h="12066">
                <a:moveTo>
                  <a:pt x="4880" y="0"/>
                </a:moveTo>
                <a:lnTo>
                  <a:pt x="7687" y="10474"/>
                </a:lnTo>
                <a:lnTo>
                  <a:pt x="1747" y="12066"/>
                </a:lnTo>
                <a:lnTo>
                  <a:pt x="1704" y="12013"/>
                </a:lnTo>
                <a:cubicBezTo>
                  <a:pt x="662" y="10741"/>
                  <a:pt x="0" y="8841"/>
                  <a:pt x="0" y="6717"/>
                </a:cubicBezTo>
                <a:cubicBezTo>
                  <a:pt x="0" y="4114"/>
                  <a:pt x="993" y="1847"/>
                  <a:pt x="2463" y="661"/>
                </a:cubicBezTo>
                <a:lnTo>
                  <a:pt x="2488" y="641"/>
                </a:lnTo>
                <a:lnTo>
                  <a:pt x="4880" y="0"/>
                </a:lnTo>
                <a:close/>
              </a:path>
            </a:pathLst>
          </a:cu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00"/>
          </a:p>
        </p:txBody>
      </p:sp>
      <p:pic>
        <p:nvPicPr>
          <p:cNvPr id="41" name="图片 40"/>
          <p:cNvPicPr>
            <a:picLocks noChangeAspect="1"/>
          </p:cNvPicPr>
          <p:nvPr>
            <p:custDataLst>
              <p:tags r:id="rId3"/>
            </p:custDataLst>
          </p:nvPr>
        </p:nvPicPr>
        <p:blipFill>
          <a:blip r:embed="rId8"/>
          <a:srcRect l="845" r="68034" b="32530"/>
          <a:stretch>
            <a:fillRect/>
          </a:stretch>
        </p:blipFill>
        <p:spPr>
          <a:xfrm>
            <a:off x="0" y="3491812"/>
            <a:ext cx="5789295" cy="6796088"/>
          </a:xfrm>
          <a:prstGeom prst="rect">
            <a:avLst/>
          </a:prstGeom>
        </p:spPr>
      </p:pic>
      <p:sp>
        <p:nvSpPr>
          <p:cNvPr id="3076" name="文本框 3"/>
          <p:cNvSpPr txBox="1"/>
          <p:nvPr/>
        </p:nvSpPr>
        <p:spPr>
          <a:xfrm>
            <a:off x="471965" y="1244547"/>
            <a:ext cx="3469481" cy="1753235"/>
          </a:xfrm>
          <a:prstGeom prst="rect">
            <a:avLst/>
          </a:prstGeom>
          <a:noFill/>
          <a:ln w="9525">
            <a:noFill/>
          </a:ln>
        </p:spPr>
        <p:txBody>
          <a:bodyPr wrap="square" anchor="t" anchorCtr="0">
            <a:spAutoFit/>
          </a:bodyPr>
          <a:lstStyle/>
          <a:p>
            <a:pPr algn="l"/>
            <a:r>
              <a:rPr lang="zh-CN" altLang="en-US" sz="10800">
                <a:solidFill>
                  <a:schemeClr val="bg1"/>
                </a:solidFill>
                <a:latin typeface="造字工房朗倩（非商用）常规体" charset="-122"/>
                <a:ea typeface="造字工房朗倩（非商用）常规体" charset="-122"/>
              </a:rPr>
              <a:t>目录</a:t>
            </a:r>
          </a:p>
        </p:txBody>
      </p:sp>
      <p:sp>
        <p:nvSpPr>
          <p:cNvPr id="3077" name="文本框 4"/>
          <p:cNvSpPr txBox="1"/>
          <p:nvPr/>
        </p:nvSpPr>
        <p:spPr>
          <a:xfrm>
            <a:off x="472440" y="3491337"/>
            <a:ext cx="3469482" cy="829945"/>
          </a:xfrm>
          <a:prstGeom prst="rect">
            <a:avLst/>
          </a:prstGeom>
          <a:noFill/>
          <a:ln w="9525">
            <a:noFill/>
          </a:ln>
        </p:spPr>
        <p:txBody>
          <a:bodyPr wrap="square" anchor="t" anchorCtr="0">
            <a:spAutoFit/>
          </a:bodyPr>
          <a:lstStyle/>
          <a:p>
            <a:pPr algn="l"/>
            <a:r>
              <a:rPr lang="en-US" altLang="zh-CN" sz="4800">
                <a:ln>
                  <a:solidFill>
                    <a:schemeClr val="bg1"/>
                  </a:solidFill>
                </a:ln>
                <a:noFill/>
                <a:latin typeface="Bauhaus 93" panose="04030905020B02020C02" charset="0"/>
                <a:ea typeface="造字工房朗倩（非商用）常规体" charset="-122"/>
                <a:cs typeface="Bauhaus 93" panose="04030905020B02020C02" charset="0"/>
              </a:rPr>
              <a:t>CONTENTS</a:t>
            </a:r>
          </a:p>
        </p:txBody>
      </p:sp>
      <p:cxnSp>
        <p:nvCxnSpPr>
          <p:cNvPr id="38" name="直接连接符 37"/>
          <p:cNvCxnSpPr/>
          <p:nvPr/>
        </p:nvCxnSpPr>
        <p:spPr>
          <a:xfrm>
            <a:off x="655320" y="4406212"/>
            <a:ext cx="3424238" cy="0"/>
          </a:xfrm>
          <a:prstGeom prst="line">
            <a:avLst/>
          </a:prstGeom>
          <a:ln w="31750" cap="flat" cmpd="sng" algn="ctr">
            <a:solidFill>
              <a:srgbClr val="FAFAFA"/>
            </a:solidFill>
            <a:prstDash val="sysDot"/>
            <a:miter lim="800000"/>
          </a:ln>
        </p:spPr>
        <p:style>
          <a:lnRef idx="0">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459EBD3F-4E5C-A11C-B9A8-423DF13515D1}"/>
              </a:ext>
            </a:extLst>
          </p:cNvPr>
          <p:cNvSpPr txBox="1"/>
          <p:nvPr>
            <p:custDataLst>
              <p:tags r:id="rId4"/>
            </p:custDataLst>
          </p:nvPr>
        </p:nvSpPr>
        <p:spPr>
          <a:xfrm>
            <a:off x="6995639" y="297206"/>
            <a:ext cx="10438921" cy="7728675"/>
          </a:xfrm>
          <a:prstGeom prst="rect">
            <a:avLst/>
          </a:prstGeom>
          <a:noFill/>
        </p:spPr>
        <p:txBody>
          <a:bodyPr wrap="square" rtlCol="0">
            <a:noAutofit/>
          </a:bodyPr>
          <a:lstStyle/>
          <a:p>
            <a:pPr lvl="1" algn="ctr">
              <a:lnSpc>
                <a:spcPct val="110000"/>
              </a:lnSpc>
              <a:spcBef>
                <a:spcPts val="600"/>
              </a:spcBef>
              <a:spcAft>
                <a:spcPts val="600"/>
              </a:spcAft>
            </a:pPr>
            <a:r>
              <a:rPr lang="zh-CN" altLang="en-US" sz="3200" dirty="0">
                <a:solidFill>
                  <a:srgbClr val="2E3C63"/>
                </a:solidFill>
                <a:ea typeface="微软雅黑" panose="020B0503020204020204" pitchFamily="34" charset="-122"/>
                <a:cs typeface="仿宋" panose="02010609060101010101" charset="-122"/>
              </a:rPr>
              <a:t>基础题</a:t>
            </a:r>
            <a:endParaRPr lang="en-US" altLang="zh-CN" sz="32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fileread</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err="1">
                <a:solidFill>
                  <a:srgbClr val="2E3C63"/>
                </a:solidFill>
                <a:ea typeface="微软雅黑" panose="020B0503020204020204" pitchFamily="34" charset="-122"/>
                <a:cs typeface="仿宋" panose="02010609060101010101" charset="-122"/>
              </a:rPr>
              <a:t>filewrite</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的三个参数分别是什么？</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xv6 </a:t>
            </a:r>
            <a:r>
              <a:rPr lang="zh-CN" altLang="en-US" sz="2800" dirty="0">
                <a:solidFill>
                  <a:srgbClr val="2E3C63"/>
                </a:solidFill>
                <a:ea typeface="微软雅黑" panose="020B0503020204020204" pitchFamily="34" charset="-122"/>
                <a:cs typeface="仿宋" panose="02010609060101010101" charset="-122"/>
              </a:rPr>
              <a:t>支持哪些类型的文件？</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如何实现文件的读写权限管理？</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f-&gt;off </a:t>
            </a:r>
            <a:r>
              <a:rPr lang="zh-CN" altLang="en-US" sz="2800" dirty="0">
                <a:solidFill>
                  <a:srgbClr val="2E3C63"/>
                </a:solidFill>
                <a:ea typeface="微软雅黑" panose="020B0503020204020204" pitchFamily="34" charset="-122"/>
                <a:cs typeface="仿宋" panose="02010609060101010101" charset="-122"/>
              </a:rPr>
              <a:t>变量代表什么？</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它的值是怎么变化的？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readi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err="1">
                <a:solidFill>
                  <a:srgbClr val="2E3C63"/>
                </a:solidFill>
                <a:ea typeface="微软雅黑" panose="020B0503020204020204" pitchFamily="34" charset="-122"/>
                <a:cs typeface="仿宋" panose="02010609060101010101" charset="-122"/>
              </a:rPr>
              <a:t>writei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函数的参数 </a:t>
            </a:r>
            <a:r>
              <a:rPr lang="en-US" altLang="zh-CN" sz="2800" dirty="0" err="1">
                <a:solidFill>
                  <a:srgbClr val="2E3C63"/>
                </a:solidFill>
                <a:ea typeface="微软雅黑" panose="020B0503020204020204" pitchFamily="34" charset="-122"/>
                <a:cs typeface="仿宋" panose="02010609060101010101" charset="-122"/>
              </a:rPr>
              <a:t>ip</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的变量类型是什么？</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其成员变量分别表示什么？</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readi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函数的整体流程是怎样的？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bread() </a:t>
            </a:r>
            <a:r>
              <a:rPr lang="zh-CN" altLang="en-US" sz="2800" dirty="0">
                <a:solidFill>
                  <a:srgbClr val="2E3C63"/>
                </a:solidFill>
                <a:ea typeface="微软雅黑" panose="020B0503020204020204" pitchFamily="34" charset="-122"/>
                <a:cs typeface="仿宋" panose="02010609060101010101" charset="-122"/>
              </a:rPr>
              <a:t>函数所调用的 </a:t>
            </a:r>
            <a:r>
              <a:rPr lang="en-US" altLang="zh-CN" sz="2800" dirty="0" err="1">
                <a:solidFill>
                  <a:srgbClr val="2E3C63"/>
                </a:solidFill>
                <a:ea typeface="微软雅黑" panose="020B0503020204020204" pitchFamily="34" charset="-122"/>
                <a:cs typeface="仿宋" panose="02010609060101010101" charset="-122"/>
              </a:rPr>
              <a:t>bget</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函数实现了什么功能？</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它使用何种算法维护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的替换？</a:t>
            </a:r>
            <a:endParaRPr lang="en-US" altLang="zh-CN" sz="2800" dirty="0">
              <a:solidFill>
                <a:srgbClr val="2E3C63"/>
              </a:solidFill>
              <a:ea typeface="微软雅黑" panose="020B0503020204020204" pitchFamily="34" charset="-122"/>
              <a:cs typeface="仿宋" panose="02010609060101010101" charset="-122"/>
            </a:endParaRPr>
          </a:p>
          <a:p>
            <a:pPr lvl="1" algn="ctr">
              <a:lnSpc>
                <a:spcPct val="110000"/>
              </a:lnSpc>
              <a:spcBef>
                <a:spcPts val="600"/>
              </a:spcBef>
              <a:spcAft>
                <a:spcPts val="600"/>
              </a:spcAft>
            </a:pPr>
            <a:r>
              <a:rPr lang="zh-CN" altLang="en-US" sz="3200" dirty="0">
                <a:solidFill>
                  <a:srgbClr val="2E3C63"/>
                </a:solidFill>
                <a:ea typeface="微软雅黑" panose="020B0503020204020204" pitchFamily="34" charset="-122"/>
                <a:cs typeface="仿宋" panose="02010609060101010101" charset="-122"/>
              </a:rPr>
              <a:t>进阶题</a:t>
            </a:r>
            <a:endParaRPr lang="en-US" altLang="zh-CN" sz="32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Linux </a:t>
            </a:r>
            <a:r>
              <a:rPr lang="zh-CN" altLang="en-US" sz="2800" dirty="0">
                <a:solidFill>
                  <a:srgbClr val="2E3C63"/>
                </a:solidFill>
                <a:ea typeface="微软雅黑" panose="020B0503020204020204" pitchFamily="34" charset="-122"/>
                <a:cs typeface="仿宋" panose="02010609060101010101" charset="-122"/>
              </a:rPr>
              <a:t>内核如何组织和维护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结构？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Linux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a:solidFill>
                  <a:srgbClr val="2E3C63"/>
                </a:solidFill>
                <a:ea typeface="微软雅黑" panose="020B0503020204020204" pitchFamily="34" charset="-122"/>
                <a:cs typeface="仿宋" panose="02010609060101010101" charset="-122"/>
              </a:rPr>
              <a:t>xv6 </a:t>
            </a:r>
            <a:r>
              <a:rPr lang="zh-CN" altLang="en-US" sz="2800" dirty="0">
                <a:solidFill>
                  <a:srgbClr val="2E3C63"/>
                </a:solidFill>
                <a:ea typeface="微软雅黑" panose="020B0503020204020204" pitchFamily="34" charset="-122"/>
                <a:cs typeface="仿宋" panose="02010609060101010101" charset="-122"/>
              </a:rPr>
              <a:t>对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的管理有何异同？</a:t>
            </a:r>
            <a:endParaRPr lang="en-US" altLang="zh-CN" sz="2800" dirty="0">
              <a:solidFill>
                <a:srgbClr val="2E3C63"/>
              </a:solidFill>
              <a:ea typeface="微软雅黑" panose="020B0503020204020204" pitchFamily="34" charset="-122"/>
              <a:cs typeface="仿宋" panose="02010609060101010101"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914867" y="3273386"/>
            <a:ext cx="8556308" cy="2291847"/>
          </a:xfrm>
        </p:spPr>
        <p:txBody>
          <a:bodyPr vert="horz" lIns="135000" tIns="70200" rIns="135000" bIns="70200" anchor="b" anchorCtr="0">
            <a:normAutofit/>
          </a:bodyPr>
          <a:lstStyle/>
          <a:p>
            <a:pPr algn="l" defTabSz="914400">
              <a:buClrTx/>
              <a:buSzTx/>
              <a:buFontTx/>
              <a:buNone/>
            </a:pPr>
            <a:r>
              <a:rPr lang="en-US" altLang="zh-CN" sz="6600" b="0" kern="1200" normalizeH="0" baseline="0" dirty="0" err="1">
                <a:solidFill>
                  <a:schemeClr val="bg1"/>
                </a:solidFill>
                <a:latin typeface="+mj-lt"/>
                <a:ea typeface="+mj-ea"/>
                <a:cs typeface="+mj-cs"/>
              </a:rPr>
              <a:t>readi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函数的整体流程是怎样的？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05</a:t>
              </a:r>
            </a:p>
          </p:txBody>
        </p:sp>
      </p:grpSp>
    </p:spTree>
    <p:custDataLst>
      <p:tags r:id="rId1"/>
    </p:custDataLst>
    <p:extLst>
      <p:ext uri="{BB962C8B-B14F-4D97-AF65-F5344CB8AC3E}">
        <p14:creationId xmlns:p14="http://schemas.microsoft.com/office/powerpoint/2010/main" val="501310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：指向要读取数据的目标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user_dst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：区分地址类型的标记，若为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是一个用户虚拟地址；若为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是内核地址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uint64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：目标缓冲区的地址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：表示文件开始读取数据的偏移量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n</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：读取数据的长度（字节数）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133850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文件读取的偏移量不应大于文件大小，且读取的字节数不应为负值，若不满足，则返回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如果上述条件满足但</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off+n</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 &gt; </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-&gt;size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，那么只能读取</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-&gt;size – n</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个字节</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循环，每次读取位于一个数据块上的数据。在循环中</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tot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代表当前已读字节数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代表当前读取文件的偏移量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代表当前写入的目的地址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m</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代表本次写入的字节数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251201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off/BSIZE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代表当前读取数据块的块号</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在这个过程中，对应的数据块可能未分配。若无空闲的数据块，则返回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，读操作结束</a:t>
            </a:r>
            <a:r>
              <a:rPr lang="zh-CN" altLang="en-US" sz="2400" b="1"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但事实上由于</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中没有</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seek</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操作，一般情况下不会触发）</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-dev</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代表从哪个设备中读取数据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393721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计算本次读取数据的大小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若还需要从后面的数据块中读取数据，则大小为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BSIZE – </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off%BSIZE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，否则就为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n – tot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，即读取的总字节数减去已读字节数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60182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计算本次读取数据的大小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将所需数据从缓冲区复制到目的地址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根据</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user_dst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判断是将数据从缓冲区复制到内核空间还是用户空间</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复制到用户空间时可能失败，若失败，则释放获取的磁盘缓冲区并返回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-1</a:t>
            </a: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释放</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函数获取的磁盘缓冲区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读操作结束后，返回读取的字节数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30816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217654"/>
            <a:ext cx="10235836" cy="2450458"/>
          </a:xfrm>
        </p:spPr>
        <p:txBody>
          <a:bodyPr vert="horz" lIns="135000" tIns="70200" rIns="135000" bIns="70200" anchor="b" anchorCtr="0">
            <a:noAutofit/>
          </a:bodyPr>
          <a:lstStyle/>
          <a:p>
            <a:pPr algn="l" defTabSz="914400">
              <a:buClrTx/>
              <a:buSzTx/>
              <a:buFontTx/>
              <a:buNone/>
            </a:pPr>
            <a:r>
              <a:rPr lang="en-US" altLang="zh-CN" sz="4800" b="0" kern="1200" normalizeH="0" baseline="0" dirty="0">
                <a:solidFill>
                  <a:schemeClr val="bg1"/>
                </a:solidFill>
                <a:latin typeface="+mj-lt"/>
                <a:ea typeface="+mj-ea"/>
                <a:cs typeface="+mj-cs"/>
              </a:rPr>
              <a:t>bread() </a:t>
            </a:r>
            <a:r>
              <a:rPr lang="zh-CN" altLang="en-US" sz="4800" b="0" kern="1200" normalizeH="0" baseline="0" dirty="0">
                <a:solidFill>
                  <a:schemeClr val="bg1"/>
                </a:solidFill>
                <a:latin typeface="+mj-lt"/>
                <a:ea typeface="+mj-ea"/>
                <a:cs typeface="+mj-cs"/>
              </a:rPr>
              <a:t>函数所调用的 </a:t>
            </a:r>
            <a:r>
              <a:rPr lang="en-US" altLang="zh-CN" sz="4800" b="0" kern="1200" normalizeH="0" baseline="0" dirty="0" err="1">
                <a:solidFill>
                  <a:schemeClr val="bg1"/>
                </a:solidFill>
                <a:latin typeface="+mj-lt"/>
                <a:ea typeface="+mj-ea"/>
                <a:cs typeface="+mj-cs"/>
              </a:rPr>
              <a:t>bget</a:t>
            </a:r>
            <a:r>
              <a:rPr lang="en-US" altLang="zh-CN" sz="4800" b="0" kern="1200" normalizeH="0" baseline="0" dirty="0">
                <a:solidFill>
                  <a:schemeClr val="bg1"/>
                </a:solidFill>
                <a:latin typeface="+mj-lt"/>
                <a:ea typeface="+mj-ea"/>
                <a:cs typeface="+mj-cs"/>
              </a:rPr>
              <a:t>() </a:t>
            </a:r>
            <a:r>
              <a:rPr lang="zh-CN" altLang="en-US" sz="4800" b="0" kern="1200" normalizeH="0" baseline="0" dirty="0">
                <a:solidFill>
                  <a:schemeClr val="bg1"/>
                </a:solidFill>
                <a:latin typeface="+mj-lt"/>
                <a:ea typeface="+mj-ea"/>
                <a:cs typeface="+mj-cs"/>
              </a:rPr>
              <a:t>函数实现了什么功能？它使用何种算法维护 </a:t>
            </a:r>
            <a:r>
              <a:rPr lang="en-US" altLang="zh-CN" sz="4800" b="0" kern="1200" normalizeH="0" baseline="0" dirty="0">
                <a:solidFill>
                  <a:schemeClr val="bg1"/>
                </a:solidFill>
                <a:latin typeface="+mj-lt"/>
                <a:ea typeface="+mj-ea"/>
                <a:cs typeface="+mj-cs"/>
              </a:rPr>
              <a:t>buffer cache </a:t>
            </a:r>
            <a:r>
              <a:rPr lang="zh-CN" altLang="en-US" sz="4800" b="0" kern="1200" normalizeH="0" baseline="0" dirty="0">
                <a:solidFill>
                  <a:schemeClr val="bg1"/>
                </a:solidFill>
                <a:latin typeface="+mj-lt"/>
                <a:ea typeface="+mj-ea"/>
                <a:cs typeface="+mj-cs"/>
              </a:rPr>
              <a:t>的替换？</a:t>
            </a:r>
            <a:endParaRPr lang="zh-CN" altLang="zh-CN" sz="48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06</a:t>
              </a:r>
            </a:p>
          </p:txBody>
        </p:sp>
      </p:grpSp>
    </p:spTree>
    <p:custDataLst>
      <p:tags r:id="rId1"/>
    </p:custDataLst>
    <p:extLst>
      <p:ext uri="{BB962C8B-B14F-4D97-AF65-F5344CB8AC3E}">
        <p14:creationId xmlns:p14="http://schemas.microsoft.com/office/powerpoint/2010/main" val="680494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bget</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bio.c</a:t>
            </a:r>
            <a:endParaRPr lang="zh-CN" altLang="en-US" sz="3300" dirty="0">
              <a:solidFill>
                <a:srgbClr val="3D6499"/>
              </a:solidFill>
            </a:endParaRPr>
          </a:p>
        </p:txBody>
      </p:sp>
      <p:sp>
        <p:nvSpPr>
          <p:cNvPr id="10" name="文本框 9"/>
          <p:cNvSpPr txBox="1"/>
          <p:nvPr>
            <p:custDataLst>
              <p:tags r:id="rId5"/>
            </p:custDataLst>
          </p:nvPr>
        </p:nvSpPr>
        <p:spPr>
          <a:xfrm>
            <a:off x="8131175" y="2435225"/>
            <a:ext cx="8940800"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功能：在设备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dev</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上遍历数据块缓冲区缓存，如果没有找到，则分配一个新的缓冲区，否则返回已获取到锁的已有缓冲区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过程：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获取对缓冲区缓存的锁，确保在检查和修改缓冲区链表时不会发生冲突。</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从前往后遍历缓冲区链表查找是否已经有相应块在缓存中：</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如果找到，增加缓冲区的引用计数，释放缓冲区缓存的锁，获取缓冲区的睡眠锁，最后返回该缓冲区。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如果没有找到，执行下一步。</a:t>
            </a: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如果块没有在缓存中，从后往前遍历缓冲区链表，找到未使用缓冲区：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如果找到，初始化缓冲区变量，如设备号、块号、有效性等，增加引用计数，释放全局锁，获取缓冲区的睡眠锁，最后返回该缓冲区。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如果没有找到未使用的缓冲区，发生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panic</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，表示没有可用的缓冲区。</a:t>
            </a: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06</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bread() </a:t>
            </a:r>
            <a:r>
              <a:rPr lang="zh-CN" altLang="en-US" sz="4200" b="1" dirty="0">
                <a:solidFill>
                  <a:schemeClr val="bg1"/>
                </a:solidFill>
              </a:rPr>
              <a:t>函数所调用的 </a:t>
            </a:r>
            <a:r>
              <a:rPr lang="en-US" altLang="zh-CN" sz="4200" b="1" dirty="0" err="1">
                <a:solidFill>
                  <a:schemeClr val="bg1"/>
                </a:solidFill>
              </a:rPr>
              <a:t>bget</a:t>
            </a:r>
            <a:r>
              <a:rPr lang="en-US" altLang="zh-CN" sz="4200" b="1" dirty="0">
                <a:solidFill>
                  <a:schemeClr val="bg1"/>
                </a:solidFill>
              </a:rPr>
              <a:t>() </a:t>
            </a:r>
            <a:r>
              <a:rPr lang="zh-CN" altLang="en-US" sz="4200" b="1" dirty="0">
                <a:solidFill>
                  <a:schemeClr val="bg1"/>
                </a:solidFill>
              </a:rPr>
              <a:t>函数实现了什么功能？</a:t>
            </a:r>
            <a:endParaRPr lang="zh-CN" altLang="en-US" sz="4200" dirty="0">
              <a:solidFill>
                <a:schemeClr val="bg1"/>
              </a:solidFill>
            </a:endParaRPr>
          </a:p>
        </p:txBody>
      </p:sp>
      <p:pic>
        <p:nvPicPr>
          <p:cNvPr id="6" name="图片 5">
            <a:extLst>
              <a:ext uri="{FF2B5EF4-FFF2-40B4-BE49-F238E27FC236}">
                <a16:creationId xmlns:a16="http://schemas.microsoft.com/office/drawing/2014/main" id="{8E7A1662-E260-C558-26C0-284EFCD90860}"/>
              </a:ext>
            </a:extLst>
          </p:cNvPr>
          <p:cNvPicPr>
            <a:picLocks noChangeAspect="1"/>
          </p:cNvPicPr>
          <p:nvPr/>
        </p:nvPicPr>
        <p:blipFill>
          <a:blip r:embed="rId12"/>
          <a:stretch>
            <a:fillRect/>
          </a:stretch>
        </p:blipFill>
        <p:spPr>
          <a:xfrm>
            <a:off x="1344295" y="2164450"/>
            <a:ext cx="5795962" cy="7720252"/>
          </a:xfrm>
          <a:prstGeom prst="rect">
            <a:avLst/>
          </a:prstGeom>
        </p:spPr>
      </p:pic>
    </p:spTree>
    <p:custDataLst>
      <p:tags r:id="rId1"/>
    </p:custDataLst>
    <p:extLst>
      <p:ext uri="{BB962C8B-B14F-4D97-AF65-F5344CB8AC3E}">
        <p14:creationId xmlns:p14="http://schemas.microsoft.com/office/powerpoint/2010/main" val="411283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brelse</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bio.c</a:t>
            </a:r>
            <a:endParaRPr lang="zh-CN" altLang="en-US" sz="3300" dirty="0">
              <a:solidFill>
                <a:srgbClr val="3D6499"/>
              </a:solidFill>
            </a:endParaRPr>
          </a:p>
        </p:txBody>
      </p:sp>
      <p:sp>
        <p:nvSpPr>
          <p:cNvPr id="10" name="文本框 9"/>
          <p:cNvSpPr txBox="1"/>
          <p:nvPr>
            <p:custDataLst>
              <p:tags r:id="rId5"/>
            </p:custDataLst>
          </p:nvPr>
        </p:nvSpPr>
        <p:spPr>
          <a:xfrm>
            <a:off x="8131175" y="2435225"/>
            <a:ext cx="8940800" cy="6164580"/>
          </a:xfrm>
          <a:prstGeom prst="rect">
            <a:avLst/>
          </a:prstGeom>
          <a:noFill/>
        </p:spPr>
        <p:txBody>
          <a:bodyPr wrap="square" rtlCol="0">
            <a:noAutofit/>
          </a:bodyPr>
          <a:lstStyle/>
          <a:p>
            <a:pPr>
              <a:lnSpc>
                <a:spcPct val="110000"/>
              </a:lnSpc>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的替换算法是</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操作系统使用一个双向循环链表存储缓冲区缓存，靠近队尾的是最远被使用的，靠近队头的是最近被访问的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由于在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替换的过程中只能替换当前未被使用的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，正在被使用的缓冲区不能被替换，因此链表的维护是在释放缓冲区时进行的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操作系统通过调用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brelse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函数实现释放缓冲区。释放缓冲区时会将</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b-&gt;</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refcnt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的值减</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。当它的值为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时，表示这个缓冲区结束了使用，然后将该缓冲区放到链表的头部，从而实现队头的缓冲区是最近被访问的，越靠近队尾的越久未被访问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当缓冲区缓存中没有目标缓冲区时，操作系统从队尾开始查找空闲的缓冲区并将其替换掉（不能直接替换队尾的元素，因为这个缓冲区可能正在被访问），从而实现每次将最久未被访问的替换出去</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06</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它使用何种算法维护 </a:t>
            </a:r>
            <a:r>
              <a:rPr lang="en-US" altLang="zh-CN" sz="4200" b="1" dirty="0">
                <a:solidFill>
                  <a:schemeClr val="bg1"/>
                </a:solidFill>
              </a:rPr>
              <a:t>buffer cache </a:t>
            </a:r>
            <a:r>
              <a:rPr lang="zh-CN" altLang="en-US" sz="4200" b="1" dirty="0">
                <a:solidFill>
                  <a:schemeClr val="bg1"/>
                </a:solidFill>
              </a:rPr>
              <a:t>的替换？</a:t>
            </a:r>
            <a:endParaRPr lang="zh-CN" altLang="en-US" sz="4200" dirty="0">
              <a:solidFill>
                <a:schemeClr val="bg1"/>
              </a:solidFill>
            </a:endParaRPr>
          </a:p>
        </p:txBody>
      </p:sp>
      <p:pic>
        <p:nvPicPr>
          <p:cNvPr id="13" name="图片 12">
            <a:extLst>
              <a:ext uri="{FF2B5EF4-FFF2-40B4-BE49-F238E27FC236}">
                <a16:creationId xmlns:a16="http://schemas.microsoft.com/office/drawing/2014/main" id="{C905495B-E8E5-3078-7BE9-2B19395F0B39}"/>
              </a:ext>
            </a:extLst>
          </p:cNvPr>
          <p:cNvPicPr>
            <a:picLocks noChangeAspect="1"/>
          </p:cNvPicPr>
          <p:nvPr/>
        </p:nvPicPr>
        <p:blipFill>
          <a:blip r:embed="rId12"/>
          <a:stretch>
            <a:fillRect/>
          </a:stretch>
        </p:blipFill>
        <p:spPr>
          <a:xfrm>
            <a:off x="1214438" y="2441893"/>
            <a:ext cx="5700712" cy="6515100"/>
          </a:xfrm>
          <a:prstGeom prst="rect">
            <a:avLst/>
          </a:prstGeom>
        </p:spPr>
      </p:pic>
    </p:spTree>
    <p:custDataLst>
      <p:tags r:id="rId1"/>
    </p:custDataLst>
    <p:extLst>
      <p:ext uri="{BB962C8B-B14F-4D97-AF65-F5344CB8AC3E}">
        <p14:creationId xmlns:p14="http://schemas.microsoft.com/office/powerpoint/2010/main" val="138754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424737" y="3750922"/>
            <a:ext cx="3438526" cy="1393372"/>
          </a:xfrm>
        </p:spPr>
        <p:txBody>
          <a:bodyPr vert="horz" lIns="135000" tIns="70200" rIns="135000" bIns="70200" anchor="b" anchorCtr="0">
            <a:normAutofit/>
          </a:bodyPr>
          <a:lstStyle/>
          <a:p>
            <a:pPr defTabSz="914400">
              <a:buClrTx/>
              <a:buSzTx/>
              <a:buFontTx/>
              <a:buNone/>
            </a:pPr>
            <a:r>
              <a:rPr lang="zh-CN" altLang="en-US" sz="8000" b="0" dirty="0">
                <a:solidFill>
                  <a:schemeClr val="bg1"/>
                </a:solidFill>
              </a:rPr>
              <a:t>进阶</a:t>
            </a:r>
            <a:r>
              <a:rPr lang="zh-CN" altLang="en-US" sz="8000" b="0" kern="1200" normalizeH="0" baseline="0" dirty="0">
                <a:solidFill>
                  <a:schemeClr val="bg1"/>
                </a:solidFill>
                <a:latin typeface="+mj-lt"/>
                <a:ea typeface="+mj-ea"/>
                <a:cs typeface="+mj-cs"/>
              </a:rPr>
              <a:t>题</a:t>
            </a:r>
            <a:endParaRPr lang="zh-CN" altLang="zh-CN" sz="80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extLst>
      <p:ext uri="{BB962C8B-B14F-4D97-AF65-F5344CB8AC3E}">
        <p14:creationId xmlns:p14="http://schemas.microsoft.com/office/powerpoint/2010/main" val="233711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424737" y="3750922"/>
            <a:ext cx="3438526" cy="1393372"/>
          </a:xfrm>
        </p:spPr>
        <p:txBody>
          <a:bodyPr vert="horz" lIns="135000" tIns="70200" rIns="135000" bIns="70200" anchor="b" anchorCtr="0">
            <a:normAutofit/>
          </a:bodyPr>
          <a:lstStyle/>
          <a:p>
            <a:pPr defTabSz="914400">
              <a:buClrTx/>
              <a:buSzTx/>
              <a:buFontTx/>
              <a:buNone/>
            </a:pPr>
            <a:r>
              <a:rPr lang="zh-CN" altLang="en-US" sz="8000" b="0" kern="1200" normalizeH="0" baseline="0" dirty="0">
                <a:solidFill>
                  <a:schemeClr val="bg1"/>
                </a:solidFill>
                <a:latin typeface="+mj-lt"/>
                <a:ea typeface="+mj-ea"/>
                <a:cs typeface="+mj-cs"/>
              </a:rPr>
              <a:t>基础题</a:t>
            </a:r>
            <a:endParaRPr lang="zh-CN" altLang="zh-CN" sz="80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990689" y="3585113"/>
            <a:ext cx="9618042" cy="1841213"/>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Linux </a:t>
            </a:r>
            <a:r>
              <a:rPr lang="zh-CN" altLang="en-US" sz="6600" b="0" kern="1200" normalizeH="0" baseline="0" dirty="0">
                <a:solidFill>
                  <a:schemeClr val="bg1"/>
                </a:solidFill>
                <a:latin typeface="+mj-lt"/>
                <a:ea typeface="+mj-ea"/>
                <a:cs typeface="+mj-cs"/>
              </a:rPr>
              <a:t>内核如何组织和维护 </a:t>
            </a:r>
            <a:r>
              <a:rPr lang="en-US" altLang="zh-CN" sz="6600" b="0" kern="1200" normalizeH="0" baseline="0" dirty="0">
                <a:solidFill>
                  <a:schemeClr val="bg1"/>
                </a:solidFill>
                <a:latin typeface="+mj-lt"/>
                <a:ea typeface="+mj-ea"/>
                <a:cs typeface="+mj-cs"/>
              </a:rPr>
              <a:t>buffer cache </a:t>
            </a:r>
            <a:r>
              <a:rPr lang="zh-CN" altLang="en-US" sz="6600" b="0" kern="1200" normalizeH="0" baseline="0" dirty="0">
                <a:solidFill>
                  <a:schemeClr val="bg1"/>
                </a:solidFill>
                <a:latin typeface="+mj-lt"/>
                <a:ea typeface="+mj-ea"/>
                <a:cs typeface="+mj-cs"/>
              </a:rPr>
              <a:t>结构？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07</a:t>
              </a:r>
            </a:p>
          </p:txBody>
        </p:sp>
      </p:grpSp>
    </p:spTree>
    <p:custDataLst>
      <p:tags r:id="rId1"/>
    </p:custDataLst>
    <p:extLst>
      <p:ext uri="{BB962C8B-B14F-4D97-AF65-F5344CB8AC3E}">
        <p14:creationId xmlns:p14="http://schemas.microsoft.com/office/powerpoint/2010/main" val="149426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结构体</a:t>
            </a:r>
            <a:r>
              <a:rPr lang="en-US" altLang="zh-CN" sz="2800" dirty="0" err="1">
                <a:solidFill>
                  <a:srgbClr val="3D6499"/>
                </a:solidFill>
              </a:rPr>
              <a:t>buffer_head</a:t>
            </a:r>
            <a:r>
              <a:rPr lang="zh-CN" altLang="en-US" sz="2800" dirty="0">
                <a:solidFill>
                  <a:srgbClr val="3D6499"/>
                </a:solidFill>
              </a:rPr>
              <a:t>的定义位于</a:t>
            </a:r>
            <a:r>
              <a:rPr lang="en-US" altLang="zh-CN" sz="2800" dirty="0">
                <a:solidFill>
                  <a:srgbClr val="3D6499"/>
                </a:solidFill>
              </a:rPr>
              <a:t>include/</a:t>
            </a:r>
            <a:r>
              <a:rPr lang="en-US" altLang="zh-CN" sz="2800" dirty="0" err="1">
                <a:solidFill>
                  <a:srgbClr val="3D6499"/>
                </a:solidFill>
              </a:rPr>
              <a:t>linux</a:t>
            </a:r>
            <a:r>
              <a:rPr lang="en-US" altLang="zh-CN" sz="2800" dirty="0">
                <a:solidFill>
                  <a:srgbClr val="3D6499"/>
                </a:solidFill>
              </a:rPr>
              <a:t>/</a:t>
            </a:r>
            <a:r>
              <a:rPr lang="en-US" altLang="zh-CN" sz="2800" dirty="0" err="1">
                <a:solidFill>
                  <a:srgbClr val="3D6499"/>
                </a:solidFill>
              </a:rPr>
              <a:t>buffer_head.h</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pic>
        <p:nvPicPr>
          <p:cNvPr id="11" name="图片 10">
            <a:extLst>
              <a:ext uri="{FF2B5EF4-FFF2-40B4-BE49-F238E27FC236}">
                <a16:creationId xmlns:a16="http://schemas.microsoft.com/office/drawing/2014/main" id="{72ABC777-ECA8-368E-D18E-437B1DDAD3A5}"/>
              </a:ext>
            </a:extLst>
          </p:cNvPr>
          <p:cNvPicPr>
            <a:picLocks noChangeAspect="1"/>
          </p:cNvPicPr>
          <p:nvPr/>
        </p:nvPicPr>
        <p:blipFill>
          <a:blip r:embed="rId11"/>
          <a:stretch>
            <a:fillRect/>
          </a:stretch>
        </p:blipFill>
        <p:spPr>
          <a:xfrm>
            <a:off x="1214439" y="2441892"/>
            <a:ext cx="8252934" cy="4435375"/>
          </a:xfrm>
          <a:prstGeom prst="rect">
            <a:avLst/>
          </a:prstGeom>
        </p:spPr>
      </p:pic>
      <p:sp>
        <p:nvSpPr>
          <p:cNvPr id="15" name="文本框 14">
            <a:extLst>
              <a:ext uri="{FF2B5EF4-FFF2-40B4-BE49-F238E27FC236}">
                <a16:creationId xmlns:a16="http://schemas.microsoft.com/office/drawing/2014/main" id="{4DCFC1D5-5860-0B2C-C58C-AD447EFE7D53}"/>
              </a:ext>
            </a:extLst>
          </p:cNvPr>
          <p:cNvSpPr txBox="1"/>
          <p:nvPr/>
        </p:nvSpPr>
        <p:spPr>
          <a:xfrm>
            <a:off x="10019348" y="2441891"/>
            <a:ext cx="7956232" cy="6124754"/>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Linux</a:t>
            </a:r>
            <a:r>
              <a:rPr lang="zh-CN" altLang="en-US" sz="2800" dirty="0">
                <a:solidFill>
                  <a:srgbClr val="2E3C63"/>
                </a:solidFill>
                <a:latin typeface="Times New Roman" panose="02020603050405020304" pitchFamily="18" charset="0"/>
                <a:ea typeface="宋体" panose="02010600030101010101" pitchFamily="2" charset="-122"/>
              </a:rPr>
              <a:t>文件系统中每个缓存到内存的数据块都有一个与之关联的</a:t>
            </a:r>
            <a:r>
              <a:rPr lang="en-US" altLang="zh-CN" sz="2800" dirty="0">
                <a:solidFill>
                  <a:srgbClr val="2E3C63"/>
                </a:solidFill>
                <a:latin typeface="Times New Roman" panose="02020603050405020304" pitchFamily="18" charset="0"/>
                <a:ea typeface="宋体" panose="02010600030101010101" pitchFamily="2" charset="-122"/>
              </a:rPr>
              <a:t>buffer header</a:t>
            </a:r>
            <a:r>
              <a:rPr lang="zh-CN" altLang="en-US" sz="2800" dirty="0">
                <a:solidFill>
                  <a:srgbClr val="2E3C63"/>
                </a:solidFill>
                <a:latin typeface="Times New Roman" panose="02020603050405020304" pitchFamily="18" charset="0"/>
                <a:ea typeface="宋体" panose="02010600030101010101" pitchFamily="2" charset="-122"/>
              </a:rPr>
              <a:t>，用于存储数据块的状态和相关信息。部分变量解释如下：</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unsigned long </a:t>
            </a:r>
            <a:r>
              <a:rPr lang="en-US" altLang="zh-CN" sz="2800" dirty="0" err="1">
                <a:solidFill>
                  <a:srgbClr val="2E3C63"/>
                </a:solidFill>
                <a:latin typeface="Times New Roman" panose="02020603050405020304" pitchFamily="18" charset="0"/>
                <a:ea typeface="宋体" panose="02010600030101010101" pitchFamily="2" charset="-122"/>
              </a:rPr>
              <a:t>b_state</a:t>
            </a:r>
            <a:r>
              <a:rPr lang="zh-CN" altLang="en-US" sz="2800" dirty="0">
                <a:solidFill>
                  <a:srgbClr val="2E3C63"/>
                </a:solidFill>
                <a:latin typeface="Times New Roman" panose="02020603050405020304" pitchFamily="18" charset="0"/>
                <a:ea typeface="宋体" panose="02010600030101010101" pitchFamily="2" charset="-122"/>
              </a:rPr>
              <a:t>：</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的状态</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b_this_page</a:t>
            </a:r>
            <a:r>
              <a:rPr lang="zh-CN" altLang="en-US" sz="2800" dirty="0">
                <a:solidFill>
                  <a:srgbClr val="2E3C63"/>
                </a:solidFill>
                <a:latin typeface="Times New Roman" panose="02020603050405020304" pitchFamily="18" charset="0"/>
                <a:ea typeface="宋体" panose="02010600030101010101" pitchFamily="2" charset="-122"/>
              </a:rPr>
              <a:t>：该</a:t>
            </a:r>
            <a:r>
              <a:rPr lang="en-US" altLang="zh-CN" sz="2800" dirty="0">
                <a:solidFill>
                  <a:srgbClr val="2E3C63"/>
                </a:solidFill>
                <a:latin typeface="Times New Roman" panose="02020603050405020304" pitchFamily="18" charset="0"/>
                <a:ea typeface="宋体" panose="02010600030101010101" pitchFamily="2" charset="-122"/>
              </a:rPr>
              <a:t>page</a:t>
            </a:r>
            <a:r>
              <a:rPr lang="zh-CN" altLang="en-US" sz="2800" dirty="0">
                <a:solidFill>
                  <a:srgbClr val="2E3C63"/>
                </a:solidFill>
                <a:latin typeface="Times New Roman" panose="02020603050405020304" pitchFamily="18" charset="0"/>
                <a:ea typeface="宋体" panose="02010600030101010101" pitchFamily="2" charset="-122"/>
              </a:rPr>
              <a:t>的下一个</a:t>
            </a:r>
            <a:r>
              <a:rPr lang="en-US" altLang="zh-CN" sz="2800" dirty="0">
                <a:solidFill>
                  <a:srgbClr val="2E3C63"/>
                </a:solidFill>
                <a:latin typeface="Times New Roman" panose="02020603050405020304" pitchFamily="18" charset="0"/>
                <a:ea typeface="宋体" panose="02010600030101010101" pitchFamily="2" charset="-122"/>
              </a:rPr>
              <a:t>buffer</a:t>
            </a: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page *</a:t>
            </a:r>
            <a:r>
              <a:rPr lang="en-US" altLang="zh-CN" sz="2800" dirty="0" err="1">
                <a:solidFill>
                  <a:srgbClr val="2E3C63"/>
                </a:solidFill>
                <a:latin typeface="Times New Roman" panose="02020603050405020304" pitchFamily="18" charset="0"/>
                <a:ea typeface="宋体" panose="02010600030101010101" pitchFamily="2" charset="-122"/>
              </a:rPr>
              <a:t>b_page</a:t>
            </a:r>
            <a:r>
              <a:rPr lang="zh-CN" altLang="en-US" sz="2800" dirty="0">
                <a:solidFill>
                  <a:srgbClr val="2E3C63"/>
                </a:solidFill>
                <a:latin typeface="Times New Roman" panose="02020603050405020304" pitchFamily="18" charset="0"/>
                <a:ea typeface="宋体" panose="02010600030101010101" pitchFamily="2" charset="-122"/>
              </a:rPr>
              <a:t>：该</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所在</a:t>
            </a:r>
            <a:r>
              <a:rPr lang="en-US" altLang="zh-CN" sz="2800" dirty="0">
                <a:solidFill>
                  <a:srgbClr val="2E3C63"/>
                </a:solidFill>
                <a:latin typeface="Times New Roman" panose="02020603050405020304" pitchFamily="18" charset="0"/>
                <a:ea typeface="宋体" panose="02010600030101010101" pitchFamily="2" charset="-122"/>
              </a:rPr>
              <a:t>page</a:t>
            </a: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sector_t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b_blocknr</a:t>
            </a:r>
            <a:r>
              <a:rPr lang="zh-CN" altLang="en-US" sz="2800" dirty="0">
                <a:solidFill>
                  <a:srgbClr val="2E3C63"/>
                </a:solidFill>
                <a:latin typeface="Times New Roman" panose="02020603050405020304" pitchFamily="18" charset="0"/>
                <a:ea typeface="宋体" panose="02010600030101010101" pitchFamily="2" charset="-122"/>
              </a:rPr>
              <a:t>：相对对应块设备起始位置的块数</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size_t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b_size</a:t>
            </a:r>
            <a:r>
              <a:rPr lang="zh-CN" altLang="en-US" sz="2800" dirty="0">
                <a:solidFill>
                  <a:srgbClr val="2E3C63"/>
                </a:solidFill>
                <a:latin typeface="Times New Roman" panose="02020603050405020304" pitchFamily="18" charset="0"/>
                <a:ea typeface="宋体" panose="02010600030101010101" pitchFamily="2" charset="-122"/>
              </a:rPr>
              <a:t>：映射的大小</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char *</a:t>
            </a:r>
            <a:r>
              <a:rPr lang="en-US" altLang="zh-CN" sz="2800" dirty="0" err="1">
                <a:solidFill>
                  <a:srgbClr val="2E3C63"/>
                </a:solidFill>
                <a:latin typeface="Times New Roman" panose="02020603050405020304" pitchFamily="18" charset="0"/>
                <a:ea typeface="宋体" panose="02010600030101010101" pitchFamily="2" charset="-122"/>
              </a:rPr>
              <a:t>b_data</a:t>
            </a:r>
            <a:r>
              <a:rPr lang="zh-CN" altLang="en-US" sz="2800" dirty="0">
                <a:solidFill>
                  <a:srgbClr val="2E3C63"/>
                </a:solidFill>
                <a:latin typeface="Times New Roman" panose="02020603050405020304" pitchFamily="18" charset="0"/>
                <a:ea typeface="宋体" panose="02010600030101010101" pitchFamily="2" charset="-122"/>
              </a:rPr>
              <a:t>：指向数据的指针</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a:t>
            </a:r>
            <a:r>
              <a:rPr lang="en-US" altLang="zh-CN" sz="2800" dirty="0" err="1">
                <a:solidFill>
                  <a:srgbClr val="2E3C63"/>
                </a:solidFill>
                <a:latin typeface="Times New Roman" panose="02020603050405020304" pitchFamily="18" charset="0"/>
                <a:ea typeface="宋体" panose="02010600030101010101" pitchFamily="2" charset="-122"/>
              </a:rPr>
              <a:t>block_device</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b_bdev</a:t>
            </a:r>
            <a:r>
              <a:rPr lang="zh-CN" altLang="en-US" sz="2800" dirty="0">
                <a:solidFill>
                  <a:srgbClr val="2E3C63"/>
                </a:solidFill>
                <a:latin typeface="Times New Roman" panose="02020603050405020304" pitchFamily="18" charset="0"/>
                <a:ea typeface="宋体" panose="02010600030101010101" pitchFamily="2" charset="-122"/>
              </a:rPr>
              <a:t>：对应的块设备</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atomic_t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b_cont</a:t>
            </a:r>
            <a:r>
              <a:rPr lang="zh-CN" altLang="en-US" sz="2800" dirty="0">
                <a:solidFill>
                  <a:srgbClr val="2E3C63"/>
                </a:solidFill>
                <a:latin typeface="Times New Roman" panose="02020603050405020304" pitchFamily="18" charset="0"/>
                <a:ea typeface="宋体" panose="02010600030101010101" pitchFamily="2" charset="-122"/>
              </a:rPr>
              <a:t>：正在使用该</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zh-CN" altLang="en-US" sz="2800" dirty="0">
                <a:solidFill>
                  <a:srgbClr val="2E3C63"/>
                </a:solidFill>
                <a:latin typeface="Times New Roman" panose="02020603050405020304" pitchFamily="18" charset="0"/>
                <a:ea typeface="宋体" panose="02010600030101010101" pitchFamily="2" charset="-122"/>
              </a:rPr>
              <a:t>的用户数</a:t>
            </a:r>
            <a:endParaRPr lang="en-US" altLang="zh-CN" sz="2800" dirty="0">
              <a:solidFill>
                <a:srgbClr val="2E3C63"/>
              </a:solidFill>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29057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结构体</a:t>
            </a:r>
            <a:r>
              <a:rPr lang="en-US" altLang="zh-CN" sz="2800" dirty="0" err="1">
                <a:solidFill>
                  <a:srgbClr val="3D6499"/>
                </a:solidFill>
              </a:rPr>
              <a:t>bh_lru</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144000" y="2441891"/>
            <a:ext cx="8831580" cy="6124754"/>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操作系统定义了一个结构体</a:t>
            </a:r>
            <a:r>
              <a:rPr lang="en-US" altLang="zh-CN" sz="2800" dirty="0" err="1">
                <a:solidFill>
                  <a:srgbClr val="2E3C63"/>
                </a:solidFill>
                <a:latin typeface="Times New Roman" panose="02020603050405020304" pitchFamily="18" charset="0"/>
                <a:ea typeface="宋体" panose="02010600030101010101" pitchFamily="2" charset="-122"/>
              </a:rPr>
              <a:t>bh_lru</a:t>
            </a:r>
            <a:r>
              <a:rPr lang="zh-CN" altLang="en-US" sz="2800" dirty="0">
                <a:solidFill>
                  <a:srgbClr val="2E3C63"/>
                </a:solidFill>
                <a:latin typeface="Times New Roman" panose="02020603050405020304" pitchFamily="18" charset="0"/>
                <a:ea typeface="宋体" panose="02010600030101010101" pitchFamily="2" charset="-122"/>
              </a:rPr>
              <a:t>，这个结构体的成员变量是</a:t>
            </a:r>
            <a:r>
              <a:rPr lang="en-US" altLang="zh-CN" sz="2800" dirty="0">
                <a:solidFill>
                  <a:srgbClr val="2E3C63"/>
                </a:solidFill>
                <a:latin typeface="Times New Roman" panose="02020603050405020304" pitchFamily="18" charset="0"/>
                <a:ea typeface="宋体" panose="02010600030101010101" pitchFamily="2" charset="-122"/>
              </a:rPr>
              <a:t>BH_LRU_SIZE</a:t>
            </a:r>
            <a:r>
              <a:rPr lang="zh-CN" altLang="en-US" sz="2800" dirty="0">
                <a:solidFill>
                  <a:srgbClr val="2E3C63"/>
                </a:solidFill>
                <a:latin typeface="Times New Roman" panose="02020603050405020304" pitchFamily="18" charset="0"/>
                <a:ea typeface="宋体" panose="02010600030101010101" pitchFamily="2" charset="-122"/>
              </a:rPr>
              <a:t>个指向</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zh-CN" altLang="en-US" sz="2800" dirty="0">
                <a:solidFill>
                  <a:srgbClr val="2E3C63"/>
                </a:solidFill>
                <a:latin typeface="Times New Roman" panose="02020603050405020304" pitchFamily="18" charset="0"/>
                <a:ea typeface="宋体" panose="02010600030101010101" pitchFamily="2" charset="-122"/>
              </a:rPr>
              <a:t>的指针。</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操作系统会为每个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初始化一个</a:t>
            </a:r>
            <a:r>
              <a:rPr lang="en-US" altLang="zh-CN" sz="2800" dirty="0" err="1">
                <a:solidFill>
                  <a:srgbClr val="2E3C63"/>
                </a:solidFill>
                <a:latin typeface="Times New Roman" panose="02020603050405020304" pitchFamily="18" charset="0"/>
                <a:ea typeface="宋体" panose="02010600030101010101" pitchFamily="2" charset="-122"/>
              </a:rPr>
              <a:t>bh_lru</a:t>
            </a:r>
            <a:r>
              <a:rPr lang="zh-CN" altLang="en-US" sz="2800" dirty="0">
                <a:solidFill>
                  <a:srgbClr val="2E3C63"/>
                </a:solidFill>
                <a:latin typeface="Times New Roman" panose="02020603050405020304" pitchFamily="18" charset="0"/>
                <a:ea typeface="宋体" panose="02010600030101010101" pitchFamily="2" charset="-122"/>
              </a:rPr>
              <a:t>，使得每个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都有自己的</a:t>
            </a:r>
            <a:r>
              <a:rPr lang="en-US" altLang="zh-CN" sz="2800" dirty="0" err="1">
                <a:solidFill>
                  <a:srgbClr val="2E3C63"/>
                </a:solidFill>
                <a:latin typeface="Times New Roman" panose="02020603050405020304" pitchFamily="18" charset="0"/>
                <a:ea typeface="宋体" panose="02010600030101010101" pitchFamily="2" charset="-122"/>
              </a:rPr>
              <a:t>bh_lrus</a:t>
            </a:r>
            <a:r>
              <a:rPr lang="zh-CN" altLang="en-US" sz="2800" dirty="0">
                <a:solidFill>
                  <a:srgbClr val="2E3C63"/>
                </a:solidFill>
                <a:latin typeface="Times New Roman" panose="02020603050405020304" pitchFamily="18" charset="0"/>
                <a:ea typeface="宋体" panose="02010600030101010101" pitchFamily="2" charset="-122"/>
              </a:rPr>
              <a:t>，从而避免竞争，提高多核系统的性能</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操作系统通过</a:t>
            </a:r>
            <a:r>
              <a:rPr lang="en-US" altLang="zh-CN" sz="2800" b="1" dirty="0">
                <a:solidFill>
                  <a:srgbClr val="2E3C63"/>
                </a:solidFill>
                <a:latin typeface="Times New Roman" panose="02020603050405020304" pitchFamily="18" charset="0"/>
                <a:ea typeface="宋体" panose="02010600030101010101" pitchFamily="2" charset="-122"/>
              </a:rPr>
              <a:t>LRU</a:t>
            </a:r>
            <a:r>
              <a:rPr lang="zh-CN" altLang="en-US" sz="2800" b="1" dirty="0">
                <a:solidFill>
                  <a:srgbClr val="2E3C63"/>
                </a:solidFill>
                <a:latin typeface="Times New Roman" panose="02020603050405020304" pitchFamily="18" charset="0"/>
                <a:ea typeface="宋体" panose="02010600030101010101" pitchFamily="2" charset="-122"/>
              </a:rPr>
              <a:t>算法</a:t>
            </a:r>
            <a:r>
              <a:rPr lang="zh-CN" altLang="en-US" sz="2800" dirty="0">
                <a:solidFill>
                  <a:srgbClr val="2E3C63"/>
                </a:solidFill>
                <a:latin typeface="Times New Roman" panose="02020603050405020304" pitchFamily="18" charset="0"/>
                <a:ea typeface="宋体" panose="02010600030101010101" pitchFamily="2" charset="-122"/>
              </a:rPr>
              <a:t>维护更新每个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中对应的</a:t>
            </a:r>
            <a:r>
              <a:rPr lang="en-US" altLang="zh-CN" sz="2800" dirty="0" err="1">
                <a:solidFill>
                  <a:srgbClr val="2E3C63"/>
                </a:solidFill>
                <a:latin typeface="Times New Roman" panose="02020603050405020304" pitchFamily="18" charset="0"/>
                <a:ea typeface="宋体" panose="02010600030101010101" pitchFamily="2" charset="-122"/>
              </a:rPr>
              <a:t>bh_lrus</a:t>
            </a:r>
            <a:r>
              <a:rPr lang="zh-CN" altLang="en-US" sz="2800" dirty="0">
                <a:solidFill>
                  <a:srgbClr val="2E3C63"/>
                </a:solidFill>
                <a:latin typeface="Times New Roman" panose="02020603050405020304" pitchFamily="18" charset="0"/>
                <a:ea typeface="宋体" panose="02010600030101010101" pitchFamily="2" charset="-122"/>
              </a:rPr>
              <a:t>，实现了</a:t>
            </a:r>
            <a:r>
              <a:rPr lang="en-US" altLang="zh-CN" sz="2800" dirty="0">
                <a:solidFill>
                  <a:srgbClr val="2E3C63"/>
                </a:solidFill>
                <a:latin typeface="Times New Roman" panose="02020603050405020304" pitchFamily="18" charset="0"/>
                <a:ea typeface="宋体" panose="02010600030101010101" pitchFamily="2" charset="-122"/>
              </a:rPr>
              <a:t>buffer cache</a:t>
            </a:r>
            <a:r>
              <a:rPr lang="zh-CN" altLang="en-US" sz="2800" dirty="0">
                <a:solidFill>
                  <a:srgbClr val="2E3C63"/>
                </a:solidFill>
                <a:latin typeface="Times New Roman" panose="02020603050405020304" pitchFamily="18" charset="0"/>
                <a:ea typeface="宋体" panose="02010600030101010101" pitchFamily="2" charset="-122"/>
              </a:rPr>
              <a:t>，从而实现对</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的快速访问</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p:txBody>
      </p:sp>
      <p:pic>
        <p:nvPicPr>
          <p:cNvPr id="21" name="图片 20">
            <a:extLst>
              <a:ext uri="{FF2B5EF4-FFF2-40B4-BE49-F238E27FC236}">
                <a16:creationId xmlns:a16="http://schemas.microsoft.com/office/drawing/2014/main" id="{F1E4F579-B5F9-BF9F-D0EB-CBD63AC95382}"/>
              </a:ext>
            </a:extLst>
          </p:cNvPr>
          <p:cNvPicPr>
            <a:picLocks noChangeAspect="1"/>
          </p:cNvPicPr>
          <p:nvPr/>
        </p:nvPicPr>
        <p:blipFill>
          <a:blip r:embed="rId11"/>
          <a:stretch>
            <a:fillRect/>
          </a:stretch>
        </p:blipFill>
        <p:spPr>
          <a:xfrm>
            <a:off x="1214438" y="3843841"/>
            <a:ext cx="6811326" cy="1933845"/>
          </a:xfrm>
          <a:prstGeom prst="rect">
            <a:avLst/>
          </a:prstGeom>
        </p:spPr>
      </p:pic>
    </p:spTree>
    <p:custDataLst>
      <p:tags r:id="rId1"/>
    </p:custDataLst>
    <p:extLst>
      <p:ext uri="{BB962C8B-B14F-4D97-AF65-F5344CB8AC3E}">
        <p14:creationId xmlns:p14="http://schemas.microsoft.com/office/powerpoint/2010/main" val="241364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a:solidFill>
                  <a:srgbClr val="3D6499"/>
                </a:solidFill>
              </a:rPr>
              <a:t>__</a:t>
            </a:r>
            <a:r>
              <a:rPr lang="en-US" altLang="zh-CN" sz="2800" dirty="0" err="1">
                <a:solidFill>
                  <a:srgbClr val="3D6499"/>
                </a:solidFill>
              </a:rPr>
              <a:t>find_get_block</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924098" y="2441891"/>
            <a:ext cx="8051482" cy="6740307"/>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当需要查找指定的块时，操作系统会调用</a:t>
            </a:r>
            <a:r>
              <a:rPr lang="en-US" altLang="zh-CN" sz="2400" dirty="0">
                <a:solidFill>
                  <a:srgbClr val="2E3C63"/>
                </a:solidFill>
                <a:latin typeface="Times New Roman" panose="02020603050405020304" pitchFamily="18" charset="0"/>
                <a:ea typeface="宋体" panose="02010600030101010101" pitchFamily="2" charset="-122"/>
              </a:rPr>
              <a:t>__</a:t>
            </a:r>
            <a:r>
              <a:rPr lang="en-US" altLang="zh-CN" sz="2400" dirty="0" err="1">
                <a:solidFill>
                  <a:srgbClr val="2E3C63"/>
                </a:solidFill>
                <a:latin typeface="Times New Roman" panose="02020603050405020304" pitchFamily="18" charset="0"/>
                <a:ea typeface="宋体" panose="02010600030101010101" pitchFamily="2" charset="-122"/>
              </a:rPr>
              <a:t>fine_get_block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函数，该函数工作流程如下：</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首先调用</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函数，在当前</a:t>
            </a:r>
            <a:r>
              <a:rPr lang="en-US" altLang="zh-CN" sz="2400" dirty="0">
                <a:solidFill>
                  <a:srgbClr val="2E3C63"/>
                </a:solidFill>
                <a:latin typeface="Times New Roman" panose="02020603050405020304" pitchFamily="18" charset="0"/>
                <a:ea typeface="宋体" panose="02010600030101010101" pitchFamily="2" charset="-122"/>
              </a:rPr>
              <a:t>CPU</a:t>
            </a:r>
            <a:r>
              <a:rPr lang="zh-CN" altLang="en-US" sz="2400" dirty="0">
                <a:solidFill>
                  <a:srgbClr val="2E3C63"/>
                </a:solidFill>
                <a:latin typeface="Times New Roman" panose="02020603050405020304" pitchFamily="18" charset="0"/>
                <a:ea typeface="宋体" panose="02010600030101010101" pitchFamily="2" charset="-122"/>
              </a:rPr>
              <a:t>的</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中查找有没有匹配项</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若有匹配项，则调用</a:t>
            </a:r>
            <a:r>
              <a:rPr lang="en-US" altLang="zh-CN" sz="2400" dirty="0" err="1">
                <a:solidFill>
                  <a:srgbClr val="2E3C63"/>
                </a:solidFill>
                <a:latin typeface="Times New Roman" panose="02020603050405020304" pitchFamily="18" charset="0"/>
                <a:ea typeface="宋体" panose="02010600030101010101" pitchFamily="2" charset="-122"/>
              </a:rPr>
              <a:t>touch_buffer</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函数将对应页面标记为被访问，并执行</a:t>
            </a:r>
            <a:r>
              <a:rPr lang="en-US" altLang="zh-CN" sz="2400" dirty="0">
                <a:solidFill>
                  <a:srgbClr val="2E3C63"/>
                </a:solidFill>
                <a:latin typeface="Times New Roman" panose="02020603050405020304" pitchFamily="18" charset="0"/>
                <a:ea typeface="宋体" panose="02010600030101010101" pitchFamily="2" charset="-122"/>
              </a:rPr>
              <a:t>2</a:t>
            </a:r>
            <a:r>
              <a:rPr lang="zh-CN" altLang="en-US" sz="2400" dirty="0">
                <a:solidFill>
                  <a:srgbClr val="2E3C63"/>
                </a:solidFill>
                <a:latin typeface="Times New Roman" panose="02020603050405020304" pitchFamily="18" charset="0"/>
                <a:ea typeface="宋体" panose="02010600030101010101" pitchFamily="2" charset="-122"/>
              </a:rPr>
              <a:t>若没有匹配项，则调用</a:t>
            </a:r>
            <a:r>
              <a:rPr lang="en-US" altLang="zh-CN" sz="2400" dirty="0">
                <a:solidFill>
                  <a:srgbClr val="2E3C63"/>
                </a:solidFill>
                <a:latin typeface="Times New Roman" panose="02020603050405020304" pitchFamily="18" charset="0"/>
                <a:ea typeface="宋体" panose="02010600030101010101" pitchFamily="2" charset="-122"/>
              </a:rPr>
              <a:t>__</a:t>
            </a:r>
            <a:r>
              <a:rPr lang="en-US" altLang="zh-CN" sz="2400" dirty="0" err="1">
                <a:solidFill>
                  <a:srgbClr val="2E3C63"/>
                </a:solidFill>
                <a:latin typeface="Times New Roman" panose="02020603050405020304" pitchFamily="18" charset="0"/>
                <a:ea typeface="宋体" panose="02010600030101010101" pitchFamily="2" charset="-122"/>
              </a:rPr>
              <a:t>find_get_block_slow</a:t>
            </a:r>
            <a:r>
              <a:rPr lang="en-US" altLang="zh-CN" sz="2400" dirty="0">
                <a:solidFill>
                  <a:srgbClr val="2E3C63"/>
                </a:solidFill>
                <a:latin typeface="Times New Roman" panose="02020603050405020304" pitchFamily="18" charset="0"/>
                <a:ea typeface="宋体" panose="02010600030101010101" pitchFamily="2" charset="-122"/>
              </a:rPr>
              <a:t>()</a:t>
            </a: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函数，根据块设备和相对对应块设备起始位置的块数找到对应的块，并返回对应的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marL="1828800" lvl="3"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若在设备上存在对应的块，函数会调用</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函数，将其更新到</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返回对应的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lvl="1"/>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在这个过程中，实现</a:t>
            </a:r>
            <a:r>
              <a:rPr lang="en-US" altLang="zh-CN" sz="2400" dirty="0">
                <a:solidFill>
                  <a:srgbClr val="2E3C63"/>
                </a:solidFill>
                <a:latin typeface="Times New Roman" panose="02020603050405020304" pitchFamily="18" charset="0"/>
                <a:ea typeface="宋体" panose="02010600030101010101" pitchFamily="2" charset="-122"/>
              </a:rPr>
              <a:t>LRU</a:t>
            </a:r>
            <a:r>
              <a:rPr lang="zh-CN" altLang="en-US" sz="2400" dirty="0">
                <a:solidFill>
                  <a:srgbClr val="2E3C63"/>
                </a:solidFill>
                <a:latin typeface="Times New Roman" panose="02020603050405020304" pitchFamily="18" charset="0"/>
                <a:ea typeface="宋体" panose="02010600030101010101" pitchFamily="2" charset="-122"/>
              </a:rPr>
              <a:t>算法中将</a:t>
            </a:r>
            <a:r>
              <a:rPr lang="zh-CN" altLang="en-US" sz="2400" b="1" dirty="0">
                <a:solidFill>
                  <a:srgbClr val="2E3C63"/>
                </a:solidFill>
                <a:latin typeface="Times New Roman" panose="02020603050405020304" pitchFamily="18" charset="0"/>
                <a:ea typeface="宋体" panose="02010600030101010101" pitchFamily="2" charset="-122"/>
              </a:rPr>
              <a:t>最后被访问的放在队头</a:t>
            </a:r>
            <a:r>
              <a:rPr lang="zh-CN" altLang="en-US" sz="2400" dirty="0">
                <a:solidFill>
                  <a:srgbClr val="2E3C63"/>
                </a:solidFill>
                <a:latin typeface="Times New Roman" panose="02020603050405020304" pitchFamily="18" charset="0"/>
                <a:ea typeface="宋体" panose="02010600030101010101" pitchFamily="2" charset="-122"/>
              </a:rPr>
              <a:t>和</a:t>
            </a:r>
            <a:r>
              <a:rPr lang="zh-CN" altLang="en-US" sz="2400" b="1" dirty="0">
                <a:solidFill>
                  <a:srgbClr val="2E3C63"/>
                </a:solidFill>
                <a:latin typeface="Times New Roman" panose="02020603050405020304" pitchFamily="18" charset="0"/>
                <a:ea typeface="宋体" panose="02010600030101010101" pitchFamily="2" charset="-122"/>
              </a:rPr>
              <a:t>每次替换将最先被访问的替换出去</a:t>
            </a:r>
            <a:r>
              <a:rPr lang="zh-CN" altLang="en-US" sz="2400" dirty="0">
                <a:solidFill>
                  <a:srgbClr val="2E3C63"/>
                </a:solidFill>
                <a:latin typeface="Times New Roman" panose="02020603050405020304" pitchFamily="18" charset="0"/>
                <a:ea typeface="宋体" panose="02010600030101010101" pitchFamily="2" charset="-122"/>
              </a:rPr>
              <a:t>的函数分别为</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和</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，下面将对这两个函数展开讲解</a:t>
            </a:r>
            <a:endParaRPr lang="en-US" altLang="zh-CN" sz="2400" b="1"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E668C29A-27CA-70CE-156F-542D7F415D92}"/>
              </a:ext>
            </a:extLst>
          </p:cNvPr>
          <p:cNvPicPr>
            <a:picLocks noChangeAspect="1"/>
          </p:cNvPicPr>
          <p:nvPr/>
        </p:nvPicPr>
        <p:blipFill>
          <a:blip r:embed="rId11"/>
          <a:stretch>
            <a:fillRect/>
          </a:stretch>
        </p:blipFill>
        <p:spPr>
          <a:xfrm>
            <a:off x="1214438" y="2441891"/>
            <a:ext cx="8051482" cy="5150895"/>
          </a:xfrm>
          <a:prstGeom prst="rect">
            <a:avLst/>
          </a:prstGeom>
        </p:spPr>
      </p:pic>
    </p:spTree>
    <p:custDataLst>
      <p:tags r:id="rId1"/>
    </p:custDataLst>
    <p:extLst>
      <p:ext uri="{BB962C8B-B14F-4D97-AF65-F5344CB8AC3E}">
        <p14:creationId xmlns:p14="http://schemas.microsoft.com/office/powerpoint/2010/main" val="4123369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err="1">
                <a:solidFill>
                  <a:srgbClr val="3D6499"/>
                </a:solidFill>
              </a:rPr>
              <a:t>lookup_bh_lru</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226324" y="2441891"/>
            <a:ext cx="8749256" cy="7109639"/>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函数</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实现了将最后被访问的放在队头</a:t>
            </a: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工作流程：</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检查中断是否开启</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禁止抢占，防止冲突</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函数会遍历当前</a:t>
            </a:r>
            <a:r>
              <a:rPr lang="en-US" altLang="zh-CN" sz="2400" dirty="0">
                <a:solidFill>
                  <a:srgbClr val="2E3C63"/>
                </a:solidFill>
                <a:latin typeface="Times New Roman" panose="02020603050405020304" pitchFamily="18" charset="0"/>
                <a:ea typeface="宋体" panose="02010600030101010101" pitchFamily="2" charset="-122"/>
              </a:rPr>
              <a:t>CPU</a:t>
            </a:r>
            <a:r>
              <a:rPr lang="zh-CN" altLang="en-US" sz="2400" dirty="0">
                <a:solidFill>
                  <a:srgbClr val="2E3C63"/>
                </a:solidFill>
                <a:latin typeface="Times New Roman" panose="02020603050405020304" pitchFamily="18" charset="0"/>
                <a:ea typeface="宋体" panose="02010600030101010101" pitchFamily="2" charset="-122"/>
              </a:rPr>
              <a:t>的</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数组，在其中查找是否有满足条件的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若命中，函数会将匹配上的</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移到</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数组的第</a:t>
            </a:r>
            <a:r>
              <a:rPr lang="en-US" altLang="zh-CN" sz="2400" dirty="0">
                <a:solidFill>
                  <a:srgbClr val="2E3C63"/>
                </a:solidFill>
                <a:latin typeface="Times New Roman" panose="02020603050405020304" pitchFamily="18" charset="0"/>
                <a:ea typeface="宋体" panose="02010600030101010101" pitchFamily="2" charset="-122"/>
              </a:rPr>
              <a:t>0</a:t>
            </a:r>
            <a:r>
              <a:rPr lang="zh-CN" altLang="en-US" sz="2400" dirty="0">
                <a:solidFill>
                  <a:srgbClr val="2E3C63"/>
                </a:solidFill>
                <a:latin typeface="Times New Roman" panose="02020603050405020304" pitchFamily="18" charset="0"/>
                <a:ea typeface="宋体" panose="02010600030101010101" pitchFamily="2" charset="-122"/>
              </a:rPr>
              <a:t>个元素，从而实现</a:t>
            </a:r>
            <a:r>
              <a:rPr lang="en-US" altLang="zh-CN" sz="2400" dirty="0">
                <a:solidFill>
                  <a:srgbClr val="2E3C63"/>
                </a:solidFill>
                <a:latin typeface="Times New Roman" panose="02020603050405020304" pitchFamily="18" charset="0"/>
                <a:ea typeface="宋体" panose="02010600030101010101" pitchFamily="2" charset="-122"/>
              </a:rPr>
              <a:t>LRU</a:t>
            </a:r>
            <a:r>
              <a:rPr lang="zh-CN" altLang="en-US" sz="2400" dirty="0">
                <a:solidFill>
                  <a:srgbClr val="2E3C63"/>
                </a:solidFill>
                <a:latin typeface="Times New Roman" panose="02020603050405020304" pitchFamily="18" charset="0"/>
                <a:ea typeface="宋体" panose="02010600030101010101" pitchFamily="2" charset="-122"/>
              </a:rPr>
              <a:t>算法中最后被访问的在队头，然后调用</a:t>
            </a:r>
            <a:r>
              <a:rPr lang="en-US" altLang="zh-CN" sz="2400" dirty="0" err="1">
                <a:solidFill>
                  <a:srgbClr val="2E3C63"/>
                </a:solidFill>
                <a:latin typeface="Times New Roman" panose="02020603050405020304" pitchFamily="18" charset="0"/>
                <a:ea typeface="宋体" panose="02010600030101010101" pitchFamily="2" charset="-122"/>
              </a:rPr>
              <a:t>get_bh</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的引用数加</a:t>
            </a:r>
            <a:r>
              <a:rPr lang="en-US" altLang="zh-CN" sz="2400" dirty="0">
                <a:solidFill>
                  <a:srgbClr val="2E3C63"/>
                </a:solidFill>
                <a:latin typeface="Times New Roman" panose="02020603050405020304" pitchFamily="18" charset="0"/>
                <a:ea typeface="宋体" panose="02010600030101010101" pitchFamily="2" charset="-122"/>
              </a:rPr>
              <a:t>1</a:t>
            </a: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bh_lru_unlock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开启抢占</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若命中，则返回对应指向</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的指针</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若未命中，则返回</a:t>
            </a:r>
            <a:r>
              <a:rPr lang="en-US" altLang="zh-CN" sz="2400" dirty="0">
                <a:solidFill>
                  <a:srgbClr val="2E3C63"/>
                </a:solidFill>
                <a:latin typeface="Times New Roman" panose="02020603050405020304" pitchFamily="18" charset="0"/>
                <a:ea typeface="宋体" panose="02010600030101010101" pitchFamily="2" charset="-122"/>
              </a:rPr>
              <a:t>NULL</a:t>
            </a: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9E47754E-B5E6-9E53-779A-4CC74AB4C26B}"/>
              </a:ext>
            </a:extLst>
          </p:cNvPr>
          <p:cNvPicPr>
            <a:picLocks noChangeAspect="1"/>
          </p:cNvPicPr>
          <p:nvPr/>
        </p:nvPicPr>
        <p:blipFill>
          <a:blip r:embed="rId11"/>
          <a:stretch>
            <a:fillRect/>
          </a:stretch>
        </p:blipFill>
        <p:spPr>
          <a:xfrm>
            <a:off x="1214438" y="2441891"/>
            <a:ext cx="6797448" cy="7300962"/>
          </a:xfrm>
          <a:prstGeom prst="rect">
            <a:avLst/>
          </a:prstGeom>
        </p:spPr>
      </p:pic>
    </p:spTree>
    <p:custDataLst>
      <p:tags r:id="rId1"/>
    </p:custDataLst>
    <p:extLst>
      <p:ext uri="{BB962C8B-B14F-4D97-AF65-F5344CB8AC3E}">
        <p14:creationId xmlns:p14="http://schemas.microsoft.com/office/powerpoint/2010/main" val="3645010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err="1">
                <a:solidFill>
                  <a:srgbClr val="3D6499"/>
                </a:solidFill>
              </a:rPr>
              <a:t>lookup_bh_lru</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7827554" y="2441891"/>
            <a:ext cx="10148026" cy="7478970"/>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函数</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实现了每次替换将最先被访问的替换出去</a:t>
            </a: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工作流程：</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检查中断是否开启</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禁止抢占，防止冲突</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首先判断</a:t>
            </a:r>
            <a:r>
              <a:rPr lang="en-US" altLang="zh-CN" sz="2400" dirty="0" err="1">
                <a:solidFill>
                  <a:srgbClr val="2E3C63"/>
                </a:solidFill>
                <a:latin typeface="Times New Roman" panose="02020603050405020304" pitchFamily="18" charset="0"/>
                <a:ea typeface="宋体" panose="02010600030101010101" pitchFamily="2" charset="-122"/>
              </a:rPr>
              <a:t>bh_lrus</a:t>
            </a:r>
            <a:r>
              <a:rPr lang="en-US" altLang="zh-CN" sz="2400" dirty="0">
                <a:solidFill>
                  <a:srgbClr val="2E3C63"/>
                </a:solidFill>
                <a:latin typeface="Times New Roman" panose="02020603050405020304" pitchFamily="18" charset="0"/>
                <a:ea typeface="宋体" panose="02010600030101010101" pitchFamily="2" charset="-122"/>
              </a:rPr>
              <a:t>[0]</a:t>
            </a:r>
            <a:r>
              <a:rPr lang="zh-CN" altLang="en-US" sz="2400" dirty="0">
                <a:solidFill>
                  <a:srgbClr val="2E3C63"/>
                </a:solidFill>
                <a:latin typeface="Times New Roman" panose="02020603050405020304" pitchFamily="18" charset="0"/>
                <a:ea typeface="宋体" panose="02010600030101010101" pitchFamily="2" charset="-122"/>
              </a:rPr>
              <a:t>是不是当前想要填入的</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en-US" altLang="zh-CN" sz="2400" dirty="0">
                <a:solidFill>
                  <a:srgbClr val="2E3C63"/>
                </a:solidFill>
                <a:latin typeface="Times New Roman" panose="02020603050405020304" pitchFamily="18" charset="0"/>
                <a:ea typeface="宋体" panose="02010600030101010101" pitchFamily="2" charset="-122"/>
              </a:rPr>
              <a:t> *</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，避免多个用户同时未命中相同的</a:t>
            </a:r>
            <a:r>
              <a:rPr lang="en-US" altLang="zh-CN" sz="2400" dirty="0">
                <a:solidFill>
                  <a:srgbClr val="2E3C63"/>
                </a:solidFill>
                <a:latin typeface="Times New Roman" panose="02020603050405020304" pitchFamily="18" charset="0"/>
                <a:ea typeface="宋体" panose="02010600030101010101" pitchFamily="2" charset="-122"/>
              </a:rPr>
              <a:t>buffer</a:t>
            </a:r>
            <a:r>
              <a:rPr lang="zh-CN" altLang="en-US" sz="2400" dirty="0">
                <a:solidFill>
                  <a:srgbClr val="2E3C63"/>
                </a:solidFill>
                <a:latin typeface="Times New Roman" panose="02020603050405020304" pitchFamily="18" charset="0"/>
                <a:ea typeface="宋体" panose="02010600030101010101" pitchFamily="2" charset="-122"/>
              </a:rPr>
              <a:t>导致重复更新</a:t>
            </a:r>
            <a:r>
              <a:rPr lang="en-US" altLang="zh-CN" sz="2400" dirty="0">
                <a:solidFill>
                  <a:srgbClr val="2E3C63"/>
                </a:solidFill>
                <a:latin typeface="Times New Roman" panose="02020603050405020304" pitchFamily="18" charset="0"/>
                <a:ea typeface="宋体" panose="02010600030101010101" pitchFamily="2" charset="-122"/>
              </a:rPr>
              <a:t>buffer cache</a:t>
            </a: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若是，则跳到</a:t>
            </a:r>
            <a:r>
              <a:rPr lang="en-US" altLang="zh-CN" sz="2400" dirty="0">
                <a:solidFill>
                  <a:srgbClr val="2E3C63"/>
                </a:solidFill>
                <a:latin typeface="Times New Roman" panose="02020603050405020304" pitchFamily="18" charset="0"/>
                <a:ea typeface="宋体" panose="02010600030101010101" pitchFamily="2" charset="-122"/>
              </a:rPr>
              <a:t>4</a:t>
            </a: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若不是，则将</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所有的元素后移一位，舍弃掉</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的最后一个</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。在这个过程中，若在</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中某个元素与</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相同，则将其释放掉</a:t>
            </a:r>
            <a:endParaRPr lang="en-US" altLang="zh-CN" sz="2400" dirty="0">
              <a:solidFill>
                <a:srgbClr val="2E3C63"/>
              </a:solidFill>
              <a:latin typeface="Times New Roman" panose="02020603050405020304" pitchFamily="18" charset="0"/>
              <a:ea typeface="宋体" panose="02010600030101010101" pitchFamily="2" charset="-122"/>
            </a:endParaRPr>
          </a:p>
          <a:p>
            <a:pPr marL="1828800" lvl="3"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通过该步骤，实现了每次替换将最先被访问的替换出去</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bh_lru_unlock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开启抢占</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96E380D4-048E-26A7-77BA-DD86E399AAFE}"/>
              </a:ext>
            </a:extLst>
          </p:cNvPr>
          <p:cNvPicPr>
            <a:picLocks noChangeAspect="1"/>
          </p:cNvPicPr>
          <p:nvPr/>
        </p:nvPicPr>
        <p:blipFill>
          <a:blip r:embed="rId11"/>
          <a:stretch>
            <a:fillRect/>
          </a:stretch>
        </p:blipFill>
        <p:spPr>
          <a:xfrm>
            <a:off x="1214438" y="2441891"/>
            <a:ext cx="5104815" cy="7266936"/>
          </a:xfrm>
          <a:prstGeom prst="rect">
            <a:avLst/>
          </a:prstGeom>
        </p:spPr>
      </p:pic>
    </p:spTree>
    <p:custDataLst>
      <p:tags r:id="rId1"/>
    </p:custDataLst>
    <p:extLst>
      <p:ext uri="{BB962C8B-B14F-4D97-AF65-F5344CB8AC3E}">
        <p14:creationId xmlns:p14="http://schemas.microsoft.com/office/powerpoint/2010/main" val="3853736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851540" y="3508642"/>
            <a:ext cx="8556308" cy="182133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Linux </a:t>
            </a:r>
            <a:r>
              <a:rPr lang="zh-CN" altLang="en-US" sz="6600" b="0" kern="1200" normalizeH="0" baseline="0" dirty="0">
                <a:solidFill>
                  <a:schemeClr val="bg1"/>
                </a:solidFill>
                <a:latin typeface="+mj-lt"/>
                <a:ea typeface="+mj-ea"/>
                <a:cs typeface="+mj-cs"/>
              </a:rPr>
              <a:t>和 </a:t>
            </a:r>
            <a:r>
              <a:rPr lang="en-US" altLang="zh-CN" sz="6600" b="0" kern="1200" normalizeH="0" baseline="0" dirty="0">
                <a:solidFill>
                  <a:schemeClr val="bg1"/>
                </a:solidFill>
                <a:latin typeface="+mj-lt"/>
                <a:ea typeface="+mj-ea"/>
                <a:cs typeface="+mj-cs"/>
              </a:rPr>
              <a:t>xv6 </a:t>
            </a:r>
            <a:r>
              <a:rPr lang="zh-CN" altLang="en-US" sz="6600" b="0" kern="1200" normalizeH="0" baseline="0" dirty="0">
                <a:solidFill>
                  <a:schemeClr val="bg1"/>
                </a:solidFill>
                <a:latin typeface="+mj-lt"/>
                <a:ea typeface="+mj-ea"/>
                <a:cs typeface="+mj-cs"/>
              </a:rPr>
              <a:t>对 </a:t>
            </a:r>
            <a:r>
              <a:rPr lang="en-US" altLang="zh-CN" sz="6600" b="0" kern="1200" normalizeH="0" baseline="0" dirty="0">
                <a:solidFill>
                  <a:schemeClr val="bg1"/>
                </a:solidFill>
                <a:latin typeface="+mj-lt"/>
                <a:ea typeface="+mj-ea"/>
                <a:cs typeface="+mj-cs"/>
              </a:rPr>
              <a:t>buffer cache </a:t>
            </a:r>
            <a:r>
              <a:rPr lang="zh-CN" altLang="en-US" sz="6600" b="0" kern="1200" normalizeH="0" baseline="0" dirty="0">
                <a:solidFill>
                  <a:schemeClr val="bg1"/>
                </a:solidFill>
                <a:latin typeface="+mj-lt"/>
                <a:ea typeface="+mj-ea"/>
                <a:cs typeface="+mj-cs"/>
              </a:rPr>
              <a:t>的管理有何异同？</a:t>
            </a: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08</a:t>
              </a:r>
            </a:p>
          </p:txBody>
        </p:sp>
      </p:grpSp>
    </p:spTree>
    <p:custDataLst>
      <p:tags r:id="rId1"/>
    </p:custDataLst>
    <p:extLst>
      <p:ext uri="{BB962C8B-B14F-4D97-AF65-F5344CB8AC3E}">
        <p14:creationId xmlns:p14="http://schemas.microsoft.com/office/powerpoint/2010/main" val="246266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descr="D:\研1\溶酶体\1003剪影\剪影绿 低版本.png剪影绿 低版本"/>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p:cNvSpPr/>
          <p:nvPr>
            <p:custDataLst>
              <p:tags r:id="rId2"/>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9"/>
          <a:stretch>
            <a:fillRect/>
          </a:stretch>
        </p:blipFill>
        <p:spPr>
          <a:xfrm>
            <a:off x="14723745" y="281887"/>
            <a:ext cx="3251835" cy="685800"/>
          </a:xfrm>
          <a:prstGeom prst="rect">
            <a:avLst/>
          </a:prstGeom>
        </p:spPr>
      </p:pic>
      <p:sp>
        <p:nvSpPr>
          <p:cNvPr id="10" name="文本框 9"/>
          <p:cNvSpPr txBox="1"/>
          <p:nvPr>
            <p:custDataLst>
              <p:tags r:id="rId3"/>
            </p:custDataLst>
          </p:nvPr>
        </p:nvSpPr>
        <p:spPr>
          <a:xfrm>
            <a:off x="1215231" y="1518233"/>
            <a:ext cx="15857537" cy="6534604"/>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相似点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两者都使用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替换算法来管理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 </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和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 </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都使用引用计数来跟踪缓冲区的引用情况。</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组织形式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是通过由</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buffer_head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组成的数组实现的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是通过由</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组成的链表实现的（在结构体</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中虽然定义了一个</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数组，但是</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的实现是通过改变链表中元素顺序实现的而非</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数组的元素位置）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核是否使用相同的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并不相同，因此维护</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时只需要关闭抢占即可</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相同，因此维护</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时需要申请到</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中的锁</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2">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4"/>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08</a:t>
            </a:r>
          </a:p>
        </p:txBody>
      </p:sp>
      <p:sp>
        <p:nvSpPr>
          <p:cNvPr id="4" name="文本框 3"/>
          <p:cNvSpPr txBox="1"/>
          <p:nvPr>
            <p:custDataLst>
              <p:tags r:id="rId5"/>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和 </a:t>
            </a:r>
            <a:r>
              <a:rPr lang="en-US" altLang="zh-CN" sz="4200" b="1" dirty="0">
                <a:solidFill>
                  <a:schemeClr val="bg1"/>
                </a:solidFill>
              </a:rPr>
              <a:t>xv6 </a:t>
            </a:r>
            <a:r>
              <a:rPr lang="zh-CN" altLang="en-US" sz="4200" b="1" dirty="0">
                <a:solidFill>
                  <a:schemeClr val="bg1"/>
                </a:solidFill>
              </a:rPr>
              <a:t>对 </a:t>
            </a:r>
            <a:r>
              <a:rPr lang="en-US" altLang="zh-CN" sz="4200" b="1" dirty="0">
                <a:solidFill>
                  <a:schemeClr val="bg1"/>
                </a:solidFill>
              </a:rPr>
              <a:t>buffer cache </a:t>
            </a:r>
            <a:r>
              <a:rPr lang="zh-CN" altLang="en-US" sz="4200" b="1" dirty="0">
                <a:solidFill>
                  <a:schemeClr val="bg1"/>
                </a:solidFill>
              </a:rPr>
              <a:t>的管理有何异同？</a:t>
            </a:r>
            <a:endParaRPr lang="zh-CN" altLang="en-US" sz="4200" dirty="0">
              <a:solidFill>
                <a:schemeClr val="bg1"/>
              </a:solidFill>
            </a:endParaRPr>
          </a:p>
        </p:txBody>
      </p:sp>
    </p:spTree>
    <p:custDataLst>
      <p:tags r:id="rId1"/>
    </p:custDataLst>
    <p:extLst>
      <p:ext uri="{BB962C8B-B14F-4D97-AF65-F5344CB8AC3E}">
        <p14:creationId xmlns:p14="http://schemas.microsoft.com/office/powerpoint/2010/main" val="752758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descr="D:\研1\溶酶体\1003剪影\剪影绿 低版本.png剪影绿 低版本"/>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p:cNvSpPr/>
          <p:nvPr>
            <p:custDataLst>
              <p:tags r:id="rId2"/>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9"/>
          <a:stretch>
            <a:fillRect/>
          </a:stretch>
        </p:blipFill>
        <p:spPr>
          <a:xfrm>
            <a:off x="14723745" y="281887"/>
            <a:ext cx="3251835" cy="685800"/>
          </a:xfrm>
          <a:prstGeom prst="rect">
            <a:avLst/>
          </a:prstGeom>
        </p:spPr>
      </p:pic>
      <p:sp>
        <p:nvSpPr>
          <p:cNvPr id="10" name="文本框 9"/>
          <p:cNvSpPr txBox="1"/>
          <p:nvPr>
            <p:custDataLst>
              <p:tags r:id="rId3"/>
            </p:custDataLst>
          </p:nvPr>
        </p:nvSpPr>
        <p:spPr>
          <a:xfrm>
            <a:off x="1215231" y="1518233"/>
            <a:ext cx="15857537" cy="6534604"/>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将最后被访问的元素移到</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队头的时间</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中，该过程是在查找到对应</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buffer_head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时进行的。</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中，该过程是在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被释放时进行的。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将最先被访问的元素移出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时是否要求该</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不在被使用</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中，可以将正在被使用的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中，不能将正在被使用的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p>
          <a:p>
            <a:pPr marL="1257300" lvl="2"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2">
              <a:lnSpc>
                <a:spcPct val="110000"/>
              </a:lnSpc>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4"/>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08</a:t>
            </a:r>
          </a:p>
        </p:txBody>
      </p:sp>
      <p:sp>
        <p:nvSpPr>
          <p:cNvPr id="4" name="文本框 3"/>
          <p:cNvSpPr txBox="1"/>
          <p:nvPr>
            <p:custDataLst>
              <p:tags r:id="rId5"/>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和 </a:t>
            </a:r>
            <a:r>
              <a:rPr lang="en-US" altLang="zh-CN" sz="4200" b="1" dirty="0">
                <a:solidFill>
                  <a:schemeClr val="bg1"/>
                </a:solidFill>
              </a:rPr>
              <a:t>xv6 </a:t>
            </a:r>
            <a:r>
              <a:rPr lang="zh-CN" altLang="en-US" sz="4200" b="1" dirty="0">
                <a:solidFill>
                  <a:schemeClr val="bg1"/>
                </a:solidFill>
              </a:rPr>
              <a:t>对 </a:t>
            </a:r>
            <a:r>
              <a:rPr lang="en-US" altLang="zh-CN" sz="4200" b="1" dirty="0">
                <a:solidFill>
                  <a:schemeClr val="bg1"/>
                </a:solidFill>
              </a:rPr>
              <a:t>buffer cache </a:t>
            </a:r>
            <a:r>
              <a:rPr lang="zh-CN" altLang="en-US" sz="4200" b="1" dirty="0">
                <a:solidFill>
                  <a:schemeClr val="bg1"/>
                </a:solidFill>
              </a:rPr>
              <a:t>的管理有何异同？</a:t>
            </a:r>
            <a:endParaRPr lang="zh-CN" altLang="en-US" sz="4200" dirty="0">
              <a:solidFill>
                <a:schemeClr val="bg1"/>
              </a:solidFill>
            </a:endParaRPr>
          </a:p>
        </p:txBody>
      </p:sp>
    </p:spTree>
    <p:custDataLst>
      <p:tags r:id="rId1"/>
    </p:custDataLst>
    <p:extLst>
      <p:ext uri="{BB962C8B-B14F-4D97-AF65-F5344CB8AC3E}">
        <p14:creationId xmlns:p14="http://schemas.microsoft.com/office/powerpoint/2010/main" val="4239793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8262"/>
            <a:ext cx="18288000" cy="2855120"/>
          </a:xfrm>
          <a:prstGeom prst="rect">
            <a:avLst/>
          </a:prstGeom>
          <a:gradFill>
            <a:gsLst>
              <a:gs pos="0">
                <a:srgbClr val="C5E7A4"/>
              </a:gs>
              <a:gs pos="50000">
                <a:srgbClr val="5AB886"/>
              </a:gs>
              <a:gs pos="100000">
                <a:srgbClr val="3D6499"/>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2051" name="标题 1"/>
          <p:cNvSpPr>
            <a:spLocks noGrp="1"/>
          </p:cNvSpPr>
          <p:nvPr>
            <p:ph type="ctrTitle"/>
            <p:custDataLst>
              <p:tags r:id="rId2"/>
            </p:custDataLst>
          </p:nvPr>
        </p:nvSpPr>
        <p:spPr>
          <a:xfrm>
            <a:off x="1797685" y="2035175"/>
            <a:ext cx="14699615" cy="2304415"/>
          </a:xfrm>
        </p:spPr>
        <p:txBody>
          <a:bodyPr vert="horz" lIns="135000" tIns="70200" rIns="135000" bIns="70200" anchor="b" anchorCtr="0"/>
          <a:lstStyle/>
          <a:p>
            <a:pPr defTabSz="914400">
              <a:buClrTx/>
              <a:buSzTx/>
              <a:buFontTx/>
              <a:buNone/>
            </a:pPr>
            <a:r>
              <a:rPr lang="zh-CN" altLang="zh-CN" sz="8100" b="0" kern="1200" normalizeH="0" baseline="0">
                <a:solidFill>
                  <a:schemeClr val="bg1"/>
                </a:solidFill>
                <a:latin typeface="造字工房朗倩（非商用）常规体" charset="-122"/>
                <a:ea typeface="造字工房朗倩（非商用）常规体" charset="-122"/>
                <a:cs typeface="+mj-cs"/>
              </a:rPr>
              <a:t>感谢观看</a:t>
            </a:r>
            <a:br>
              <a:rPr lang="zh-CN" altLang="zh-CN" sz="8100" b="0" kern="1200" normalizeH="0" baseline="0">
                <a:solidFill>
                  <a:schemeClr val="bg1"/>
                </a:solidFill>
                <a:latin typeface="+mj-lt"/>
                <a:ea typeface="+mj-ea"/>
                <a:cs typeface="+mj-cs"/>
              </a:rPr>
            </a:br>
            <a:r>
              <a:rPr lang="zh-CN" altLang="zh-CN" sz="4800" b="0" kern="1200" normalizeH="0" baseline="0">
                <a:ln>
                  <a:solidFill>
                    <a:schemeClr val="bg1"/>
                  </a:solidFill>
                </a:ln>
                <a:noFill/>
                <a:latin typeface="Bauhaus 93" panose="04030905020B02020C02" charset="0"/>
                <a:ea typeface="+mj-ea"/>
                <a:cs typeface="Bauhaus 93" panose="04030905020B02020C02" charset="0"/>
              </a:rPr>
              <a:t>Thank you for watching</a:t>
            </a:r>
          </a:p>
        </p:txBody>
      </p:sp>
      <p:pic>
        <p:nvPicPr>
          <p:cNvPr id="2053" name="图片 5" descr="D:\研1\溶酶体\1003剪影\剪影居中绿 低版本.png剪影居中绿 低版本"/>
          <p:cNvPicPr>
            <a:picLocks noChangeAspect="1"/>
          </p:cNvPicPr>
          <p:nvPr/>
        </p:nvPicPr>
        <p:blipFill>
          <a:blip r:embed="rId4"/>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5"/>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501499"/>
            <a:ext cx="8556308" cy="1882768"/>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err="1">
                <a:solidFill>
                  <a:schemeClr val="bg1"/>
                </a:solidFill>
                <a:latin typeface="+mj-lt"/>
                <a:ea typeface="+mj-ea"/>
                <a:cs typeface="+mj-cs"/>
              </a:rPr>
              <a:t>fileread</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和 </a:t>
            </a:r>
            <a:r>
              <a:rPr lang="en-US" altLang="zh-CN" sz="6600" b="0" kern="1200" normalizeH="0" baseline="0" dirty="0" err="1">
                <a:solidFill>
                  <a:schemeClr val="bg1"/>
                </a:solidFill>
                <a:latin typeface="+mj-lt"/>
                <a:ea typeface="+mj-ea"/>
                <a:cs typeface="+mj-cs"/>
              </a:rPr>
              <a:t>filewrite</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的三个参数分别是什么？</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01</a:t>
              </a:r>
            </a:p>
          </p:txBody>
        </p:sp>
      </p:grpSp>
    </p:spTree>
    <p:custDataLst>
      <p:tags r:id="rId1"/>
    </p:custDataLst>
    <p:extLst>
      <p:ext uri="{BB962C8B-B14F-4D97-AF65-F5344CB8AC3E}">
        <p14:creationId xmlns:p14="http://schemas.microsoft.com/office/powerpoint/2010/main" val="422859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407614"/>
            <a:ext cx="8179889"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filewrite</a:t>
            </a:r>
            <a:r>
              <a:rPr lang="en-US" altLang="zh-CN" sz="3300" dirty="0">
                <a:solidFill>
                  <a:srgbClr val="3D6499"/>
                </a:solidFill>
              </a:rPr>
              <a:t>()</a:t>
            </a:r>
            <a:r>
              <a:rPr lang="zh-CN" altLang="en-US" sz="3300" dirty="0">
                <a:solidFill>
                  <a:srgbClr val="3D6499"/>
                </a:solidFill>
              </a:rPr>
              <a:t>均位于</a:t>
            </a:r>
            <a:r>
              <a:rPr lang="en-US" altLang="zh-CN" sz="3300" dirty="0">
                <a:solidFill>
                  <a:srgbClr val="3D6499"/>
                </a:solidFill>
              </a:rPr>
              <a:t>kernel/</a:t>
            </a:r>
            <a:r>
              <a:rPr lang="en-US" altLang="zh-CN" sz="3300" dirty="0" err="1">
                <a:solidFill>
                  <a:srgbClr val="3D6499"/>
                </a:solidFill>
              </a:rPr>
              <a:t>file.c</a:t>
            </a:r>
            <a:endParaRPr lang="zh-CN" altLang="en-US" sz="3300" dirty="0">
              <a:solidFill>
                <a:srgbClr val="3D6499"/>
              </a:solidFill>
            </a:endParaRPr>
          </a:p>
        </p:txBody>
      </p:sp>
      <p:sp>
        <p:nvSpPr>
          <p:cNvPr id="10" name="文本框 9"/>
          <p:cNvSpPr txBox="1"/>
          <p:nvPr>
            <p:custDataLst>
              <p:tags r:id="rId5"/>
            </p:custDataLst>
          </p:nvPr>
        </p:nvSpPr>
        <p:spPr>
          <a:xfrm>
            <a:off x="9144000" y="2394585"/>
            <a:ext cx="7675426" cy="4517154"/>
          </a:xfrm>
          <a:prstGeom prst="rect">
            <a:avLst/>
          </a:prstGeom>
          <a:noFill/>
        </p:spPr>
        <p:txBody>
          <a:bodyPr wrap="square" rtlCol="0">
            <a:noAutofit/>
          </a:bodyPr>
          <a:lstStyle/>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3</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个参数：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 *f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：指向表示打开文件的结构体的指针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uint64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：指向存储数据的内存区域的指针（用户虚拟地址）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写入的长度</a:t>
            </a: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7"/>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E2C157B2-6C2E-45FA-E0CA-73BCFD67699B}"/>
              </a:ext>
            </a:extLst>
          </p:cNvPr>
          <p:cNvPicPr>
            <a:picLocks noChangeAspect="1"/>
          </p:cNvPicPr>
          <p:nvPr/>
        </p:nvPicPr>
        <p:blipFill rotWithShape="1">
          <a:blip r:embed="rId12"/>
          <a:srcRect r="21239" b="84742"/>
          <a:stretch/>
        </p:blipFill>
        <p:spPr bwMode="auto">
          <a:xfrm>
            <a:off x="1214438" y="2397918"/>
            <a:ext cx="7276420" cy="1379219"/>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B587448B-13F9-351C-9BB3-F5B0794FA2EA}"/>
              </a:ext>
            </a:extLst>
          </p:cNvPr>
          <p:cNvPicPr>
            <a:picLocks noChangeAspect="1"/>
          </p:cNvPicPr>
          <p:nvPr/>
        </p:nvPicPr>
        <p:blipFill rotWithShape="1">
          <a:blip r:embed="rId13"/>
          <a:srcRect r="21239" b="92334"/>
          <a:stretch/>
        </p:blipFill>
        <p:spPr bwMode="auto">
          <a:xfrm>
            <a:off x="1214438" y="4410199"/>
            <a:ext cx="7276421" cy="1281135"/>
          </a:xfrm>
          <a:prstGeom prst="rect">
            <a:avLst/>
          </a:prstGeom>
          <a:ln>
            <a:noFill/>
          </a:ln>
          <a:extLst>
            <a:ext uri="{53640926-AAD7-44D8-BBD7-CCE9431645EC}">
              <a14:shadowObscured xmlns:a14="http://schemas.microsoft.com/office/drawing/2010/main"/>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9573260"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sys_read</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sys_write</a:t>
            </a:r>
            <a:r>
              <a:rPr lang="en-US" altLang="zh-CN" sz="3300" dirty="0">
                <a:solidFill>
                  <a:srgbClr val="3D6499"/>
                </a:solidFill>
              </a:rPr>
              <a:t>()</a:t>
            </a:r>
            <a:r>
              <a:rPr lang="zh-CN" altLang="en-US" sz="3300" dirty="0">
                <a:solidFill>
                  <a:srgbClr val="3D6499"/>
                </a:solidFill>
              </a:rPr>
              <a:t>均位于</a:t>
            </a:r>
            <a:r>
              <a:rPr lang="en-US" altLang="zh-CN" sz="3300" dirty="0">
                <a:solidFill>
                  <a:srgbClr val="3D6499"/>
                </a:solidFill>
              </a:rPr>
              <a:t>kernel/</a:t>
            </a:r>
            <a:r>
              <a:rPr lang="en-US" altLang="zh-CN" sz="3300" dirty="0" err="1">
                <a:solidFill>
                  <a:srgbClr val="3D6499"/>
                </a:solidFill>
              </a:rPr>
              <a:t>sysfile.c</a:t>
            </a:r>
            <a:endParaRPr lang="zh-CN" altLang="en-US" sz="33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pic>
        <p:nvPicPr>
          <p:cNvPr id="7" name="图片 6">
            <a:extLst>
              <a:ext uri="{FF2B5EF4-FFF2-40B4-BE49-F238E27FC236}">
                <a16:creationId xmlns:a16="http://schemas.microsoft.com/office/drawing/2014/main" id="{50F3DC83-056A-F5CB-37FB-14406B46B935}"/>
              </a:ext>
            </a:extLst>
          </p:cNvPr>
          <p:cNvPicPr>
            <a:picLocks noChangeAspect="1"/>
          </p:cNvPicPr>
          <p:nvPr/>
        </p:nvPicPr>
        <p:blipFill>
          <a:blip r:embed="rId12"/>
          <a:stretch>
            <a:fillRect/>
          </a:stretch>
        </p:blipFill>
        <p:spPr>
          <a:xfrm>
            <a:off x="1217522" y="2394585"/>
            <a:ext cx="4578197" cy="4517154"/>
          </a:xfrm>
          <a:prstGeom prst="rect">
            <a:avLst/>
          </a:prstGeom>
        </p:spPr>
      </p:pic>
      <p:sp>
        <p:nvSpPr>
          <p:cNvPr id="11" name="文本框 10">
            <a:extLst>
              <a:ext uri="{FF2B5EF4-FFF2-40B4-BE49-F238E27FC236}">
                <a16:creationId xmlns:a16="http://schemas.microsoft.com/office/drawing/2014/main" id="{4519FA9C-4A38-2720-4F73-BBDAE0643877}"/>
              </a:ext>
            </a:extLst>
          </p:cNvPr>
          <p:cNvSpPr txBox="1"/>
          <p:nvPr>
            <p:custDataLst>
              <p:tags r:id="rId7"/>
            </p:custDataLst>
          </p:nvPr>
        </p:nvSpPr>
        <p:spPr>
          <a:xfrm>
            <a:off x="6468972" y="2354487"/>
            <a:ext cx="10601506" cy="5714088"/>
          </a:xfrm>
          <a:prstGeom prst="rect">
            <a:avLst/>
          </a:prstGeom>
          <a:noFill/>
        </p:spPr>
        <p:txBody>
          <a:bodyPr wrap="square" rtlCol="0">
            <a:noAutofit/>
          </a:bodyPr>
          <a:lstStyle/>
          <a:p>
            <a:pPr>
              <a:lnSpc>
                <a:spcPct val="110000"/>
              </a:lnSpc>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中封装的系统调用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函数分别调用了</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以</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为例（</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与之类似）：</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用户在调用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时，输入的参数分别为</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文件描述符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指向存储数据的内存区域的指针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系统直接将指向存储数据的内存区域的指针和读取的长度作为参数传给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argfd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函数，通过传入的文件描述符，找到对应的文件，将文件指针作为参数传给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Tree>
    <p:custDataLst>
      <p:tags r:id="rId1"/>
    </p:custDataLst>
    <p:extLst>
      <p:ext uri="{BB962C8B-B14F-4D97-AF65-F5344CB8AC3E}">
        <p14:creationId xmlns:p14="http://schemas.microsoft.com/office/powerpoint/2010/main" val="280279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8179889"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argfd</a:t>
            </a:r>
            <a:r>
              <a:rPr lang="en-US" altLang="zh-CN" sz="3300" dirty="0">
                <a:solidFill>
                  <a:srgbClr val="3D6499"/>
                </a:solidFill>
              </a:rPr>
              <a:t>()</a:t>
            </a:r>
            <a:r>
              <a:rPr lang="zh-CN" altLang="en-US" sz="3300" dirty="0">
                <a:solidFill>
                  <a:srgbClr val="3D6499"/>
                </a:solidFill>
              </a:rPr>
              <a:t>位于</a:t>
            </a:r>
            <a:r>
              <a:rPr lang="en-US" altLang="zh-CN" sz="3300" dirty="0">
                <a:solidFill>
                  <a:srgbClr val="3D6499"/>
                </a:solidFill>
              </a:rPr>
              <a:t>kernel/</a:t>
            </a:r>
            <a:r>
              <a:rPr lang="en-US" altLang="zh-CN" sz="3300" dirty="0" err="1">
                <a:solidFill>
                  <a:srgbClr val="3D6499"/>
                </a:solidFill>
              </a:rPr>
              <a:t>sysfile.c</a:t>
            </a:r>
            <a:endParaRPr lang="zh-CN" altLang="en-US" sz="33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sp>
        <p:nvSpPr>
          <p:cNvPr id="11" name="文本框 10">
            <a:extLst>
              <a:ext uri="{FF2B5EF4-FFF2-40B4-BE49-F238E27FC236}">
                <a16:creationId xmlns:a16="http://schemas.microsoft.com/office/drawing/2014/main" id="{4519FA9C-4A38-2720-4F73-BBDAE0643877}"/>
              </a:ext>
            </a:extLst>
          </p:cNvPr>
          <p:cNvSpPr txBox="1"/>
          <p:nvPr>
            <p:custDataLst>
              <p:tags r:id="rId7"/>
            </p:custDataLst>
          </p:nvPr>
        </p:nvSpPr>
        <p:spPr>
          <a:xfrm>
            <a:off x="10566582" y="2354487"/>
            <a:ext cx="6506981" cy="5714088"/>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argfd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根据文件描述符查找当前进程中是否有对应的打开文件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若文件描述符不合法（小于</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或大于等于一个进程能打开文件的最大数量）或当前进程中没有对应的打开文件，返回</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若有对应文件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将文件描述符记录在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pfd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将打开文件的指针记录在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pf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返回</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pic>
        <p:nvPicPr>
          <p:cNvPr id="5" name="图片 4">
            <a:extLst>
              <a:ext uri="{FF2B5EF4-FFF2-40B4-BE49-F238E27FC236}">
                <a16:creationId xmlns:a16="http://schemas.microsoft.com/office/drawing/2014/main" id="{DE20C7BF-77BB-3E96-2B45-2EEAE927D64E}"/>
              </a:ext>
            </a:extLst>
          </p:cNvPr>
          <p:cNvPicPr>
            <a:picLocks noChangeAspect="1"/>
          </p:cNvPicPr>
          <p:nvPr/>
        </p:nvPicPr>
        <p:blipFill>
          <a:blip r:embed="rId12"/>
          <a:stretch>
            <a:fillRect/>
          </a:stretch>
        </p:blipFill>
        <p:spPr>
          <a:xfrm>
            <a:off x="1214437" y="2435490"/>
            <a:ext cx="9097419" cy="5271596"/>
          </a:xfrm>
          <a:prstGeom prst="rect">
            <a:avLst/>
          </a:prstGeom>
        </p:spPr>
      </p:pic>
    </p:spTree>
    <p:custDataLst>
      <p:tags r:id="rId1"/>
    </p:custDataLst>
    <p:extLst>
      <p:ext uri="{BB962C8B-B14F-4D97-AF65-F5344CB8AC3E}">
        <p14:creationId xmlns:p14="http://schemas.microsoft.com/office/powerpoint/2010/main" val="56417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2" y="2852447"/>
            <a:ext cx="9556568" cy="313372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xv6 </a:t>
            </a:r>
            <a:r>
              <a:rPr lang="zh-CN" altLang="en-US" sz="6600" b="0" kern="1200" normalizeH="0" baseline="0" dirty="0">
                <a:solidFill>
                  <a:schemeClr val="bg1"/>
                </a:solidFill>
                <a:latin typeface="+mj-lt"/>
                <a:ea typeface="+mj-ea"/>
                <a:cs typeface="+mj-cs"/>
              </a:rPr>
              <a:t>支持哪些类型的文件？如何实现文件的读写权限管理？</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02</a:t>
              </a:r>
            </a:p>
          </p:txBody>
        </p:sp>
      </p:grpSp>
    </p:spTree>
    <p:custDataLst>
      <p:tags r:id="rId1"/>
    </p:custDataLst>
    <p:extLst>
      <p:ext uri="{BB962C8B-B14F-4D97-AF65-F5344CB8AC3E}">
        <p14:creationId xmlns:p14="http://schemas.microsoft.com/office/powerpoint/2010/main" val="205374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10019347" y="2435225"/>
            <a:ext cx="7052627"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文件的类型由</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变量指出，分别为：</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FD_NONE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：已关闭文件）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FD_PIPE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：管道文件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FD_DEVICE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其中，管道文件可以看作特殊的文件。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结构体中，管道文件对应的是</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pipe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目录文件和设备文件对应的是</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xv6 </a:t>
            </a:r>
            <a:r>
              <a:rPr lang="zh-CN" altLang="en-US" sz="4000" b="1" dirty="0">
                <a:solidFill>
                  <a:schemeClr val="bg1"/>
                </a:solidFill>
              </a:rPr>
              <a:t>支持哪些类型的文件？</a:t>
            </a:r>
            <a:endParaRPr lang="zh-CN" altLang="en-US" sz="4000" dirty="0">
              <a:solidFill>
                <a:schemeClr val="bg1"/>
              </a:solidFill>
            </a:endParaRPr>
          </a:p>
        </p:txBody>
      </p:sp>
      <p:pic>
        <p:nvPicPr>
          <p:cNvPr id="7" name="图片 6">
            <a:extLst>
              <a:ext uri="{FF2B5EF4-FFF2-40B4-BE49-F238E27FC236}">
                <a16:creationId xmlns:a16="http://schemas.microsoft.com/office/drawing/2014/main" id="{4CB163C6-D702-0A03-88DD-ABC23D63F9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4438" y="2377971"/>
            <a:ext cx="7929562" cy="3477662"/>
          </a:xfrm>
          <a:prstGeom prst="rect">
            <a:avLst/>
          </a:prstGeom>
        </p:spPr>
      </p:pic>
    </p:spTree>
    <p:custDataLst>
      <p:tags r:id="rId1"/>
    </p:custDataLst>
    <p:extLst>
      <p:ext uri="{BB962C8B-B14F-4D97-AF65-F5344CB8AC3E}">
        <p14:creationId xmlns:p14="http://schemas.microsoft.com/office/powerpoint/2010/main" val="5742549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2023国科大融媒体编辑部出品">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2266</TotalTime>
  <Words>3660</Words>
  <Application>Microsoft Office PowerPoint</Application>
  <PresentationFormat>自定义</PresentationFormat>
  <Paragraphs>331</Paragraphs>
  <Slides>39</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仿宋</vt:lpstr>
      <vt:lpstr>微软雅黑</vt:lpstr>
      <vt:lpstr>造字工房朗倩（非商用）常规体</vt:lpstr>
      <vt:lpstr>Arial</vt:lpstr>
      <vt:lpstr>Bauhaus 93</vt:lpstr>
      <vt:lpstr>Calibri</vt:lpstr>
      <vt:lpstr>Times New Roman</vt:lpstr>
      <vt:lpstr>Wingdings</vt:lpstr>
      <vt:lpstr>2023国科大融媒体编辑部出品</vt:lpstr>
      <vt:lpstr>文件读写与缓存管理</vt:lpstr>
      <vt:lpstr>PowerPoint 演示文稿</vt:lpstr>
      <vt:lpstr>基础题</vt:lpstr>
      <vt:lpstr>fileread() 和 filewrite() 的三个参数分别是什么？</vt:lpstr>
      <vt:lpstr>PowerPoint 演示文稿</vt:lpstr>
      <vt:lpstr>PowerPoint 演示文稿</vt:lpstr>
      <vt:lpstr>PowerPoint 演示文稿</vt:lpstr>
      <vt:lpstr>xv6 支持哪些类型的文件？如何实现文件的读写权限管理？</vt:lpstr>
      <vt:lpstr>PowerPoint 演示文稿</vt:lpstr>
      <vt:lpstr>PowerPoint 演示文稿</vt:lpstr>
      <vt:lpstr>PowerPoint 演示文稿</vt:lpstr>
      <vt:lpstr>PowerPoint 演示文稿</vt:lpstr>
      <vt:lpstr>f-&gt;off 变量代表什么？它的值是怎么变化的？</vt:lpstr>
      <vt:lpstr>PowerPoint 演示文稿</vt:lpstr>
      <vt:lpstr>PowerPoint 演示文稿</vt:lpstr>
      <vt:lpstr>readi() 和 writei() 函数的参数 ip 的变量类型是什么？其成员变量分别表示什么？</vt:lpstr>
      <vt:lpstr>PowerPoint 演示文稿</vt:lpstr>
      <vt:lpstr>PowerPoint 演示文稿</vt:lpstr>
      <vt:lpstr>PowerPoint 演示文稿</vt:lpstr>
      <vt:lpstr>readi() 函数的整体流程是怎样的？</vt:lpstr>
      <vt:lpstr>PowerPoint 演示文稿</vt:lpstr>
      <vt:lpstr>PowerPoint 演示文稿</vt:lpstr>
      <vt:lpstr>PowerPoint 演示文稿</vt:lpstr>
      <vt:lpstr>PowerPoint 演示文稿</vt:lpstr>
      <vt:lpstr>PowerPoint 演示文稿</vt:lpstr>
      <vt:lpstr>bread() 函数所调用的 bget() 函数实现了什么功能？它使用何种算法维护 buffer cache 的替换？</vt:lpstr>
      <vt:lpstr>PowerPoint 演示文稿</vt:lpstr>
      <vt:lpstr>PowerPoint 演示文稿</vt:lpstr>
      <vt:lpstr>进阶题</vt:lpstr>
      <vt:lpstr>Linux 内核如何组织和维护 buffer cache 结构？</vt:lpstr>
      <vt:lpstr>PowerPoint 演示文稿</vt:lpstr>
      <vt:lpstr>PowerPoint 演示文稿</vt:lpstr>
      <vt:lpstr>PowerPoint 演示文稿</vt:lpstr>
      <vt:lpstr>PowerPoint 演示文稿</vt:lpstr>
      <vt:lpstr>PowerPoint 演示文稿</vt:lpstr>
      <vt:lpstr>Linux 和 xv6 对 buffer cache 的管理有何异同？</vt:lpstr>
      <vt:lpstr>PowerPoint 演示文稿</vt:lpstr>
      <vt:lpstr>PowerPoint 演示文稿</vt:lpstr>
      <vt:lpstr>感谢观看 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李金明</dc:creator>
  <cp:lastModifiedBy>李金明</cp:lastModifiedBy>
  <cp:revision>30</cp:revision>
  <dcterms:created xsi:type="dcterms:W3CDTF">2019-06-19T02:08:00Z</dcterms:created>
  <dcterms:modified xsi:type="dcterms:W3CDTF">2023-12-27T07:04:40Z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0A0D5C00FEC34F0492529B50DACF2A0D_12</vt:lpwstr>
  </property>
</Properties>
</file>